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17"/>
  </p:notesMasterIdLst>
  <p:handoutMasterIdLst>
    <p:handoutMasterId r:id="rId18"/>
  </p:handoutMasterIdLst>
  <p:sldIdLst>
    <p:sldId id="300" r:id="rId4"/>
    <p:sldId id="412" r:id="rId5"/>
    <p:sldId id="392" r:id="rId6"/>
    <p:sldId id="413" r:id="rId7"/>
    <p:sldId id="417" r:id="rId8"/>
    <p:sldId id="416" r:id="rId9"/>
    <p:sldId id="418" r:id="rId10"/>
    <p:sldId id="419" r:id="rId11"/>
    <p:sldId id="414" r:id="rId12"/>
    <p:sldId id="421" r:id="rId13"/>
    <p:sldId id="422" r:id="rId14"/>
    <p:sldId id="404" r:id="rId15"/>
    <p:sldId id="277" r:id="rId16"/>
  </p:sldIdLst>
  <p:sldSz cx="12188825" cy="6858000"/>
  <p:notesSz cx="6858000" cy="9144000"/>
  <p:defaultTextStyle>
    <a:defPPr>
      <a:defRPr lang="en-US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dong RD1 Gu" initials="RR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0094BC"/>
    <a:srgbClr val="F04187"/>
    <a:srgbClr val="BF0000"/>
    <a:srgbClr val="5F5F5F"/>
    <a:srgbClr val="000000"/>
    <a:srgbClr val="414042"/>
    <a:srgbClr val="00B4E5"/>
    <a:srgbClr val="00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301" autoAdjust="0"/>
  </p:normalViewPr>
  <p:slideViewPr>
    <p:cSldViewPr snapToGrid="0" snapToObjects="1">
      <p:cViewPr varScale="1">
        <p:scale>
          <a:sx n="75" d="100"/>
          <a:sy n="75" d="100"/>
        </p:scale>
        <p:origin x="432" y="72"/>
      </p:cViewPr>
      <p:guideLst>
        <p:guide orient="horz" pos="501"/>
        <p:guide orient="horz" pos="4212"/>
        <p:guide orient="horz" pos="3931"/>
        <p:guide pos="3983"/>
        <p:guide pos="2279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34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20" Type="http://schemas.openxmlformats.org/officeDocument/2006/relationships/image" Target="../media/image19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-1"/>
            <a:ext cx="12190412" cy="6857107"/>
          </a:xfrm>
          <a:prstGeom prst="rect">
            <a:avLst/>
          </a:prstGeom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 userDrawn="1"/>
        </p:nvSpPr>
        <p:spPr>
          <a:xfrm>
            <a:off x="3460129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1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Oval 73"/>
          <p:cNvSpPr/>
          <p:nvPr userDrawn="1"/>
        </p:nvSpPr>
        <p:spPr>
          <a:xfrm>
            <a:off x="2364346" y="5468108"/>
            <a:ext cx="310896" cy="3108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 userDrawn="1"/>
        </p:nvSpPr>
        <p:spPr>
          <a:xfrm>
            <a:off x="6307302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val 66"/>
          <p:cNvSpPr/>
          <p:nvPr userDrawn="1"/>
        </p:nvSpPr>
        <p:spPr>
          <a:xfrm>
            <a:off x="597030" y="5468108"/>
            <a:ext cx="310896" cy="3108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212" y="5515986"/>
            <a:ext cx="214533" cy="21514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5236131" y="5463092"/>
            <a:ext cx="310896" cy="315912"/>
            <a:chOff x="5236131" y="5463092"/>
            <a:chExt cx="310896" cy="315912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3092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1304766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4495905" y="5442941"/>
            <a:ext cx="365760" cy="365760"/>
            <a:chOff x="2355828" y="5442941"/>
            <a:chExt cx="365760" cy="365760"/>
          </a:xfrm>
        </p:grpSpPr>
        <p:sp>
          <p:nvSpPr>
            <p:cNvPr id="54" name="Oval 53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3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sp>
        <p:nvSpPr>
          <p:cNvPr id="56" name="Title 16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i="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 userDrawn="1"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b="0" i="0" cap="none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65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7" name="Picture 6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5867" y="5521169"/>
              <a:ext cx="196609" cy="194742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0" name="Picture 8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100" y="5527072"/>
              <a:ext cx="185758" cy="188431"/>
            </a:xfrm>
            <a:prstGeom prst="rect">
              <a:avLst/>
            </a:prstGeom>
            <a:noFill/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3094779" y="5468108"/>
            <a:ext cx="311523" cy="315559"/>
            <a:chOff x="3094779" y="5468108"/>
            <a:chExt cx="311523" cy="315559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9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406" y="5472771"/>
              <a:ext cx="310896" cy="310896"/>
            </a:xfrm>
            <a:prstGeom prst="rect">
              <a:avLst/>
            </a:prstGeom>
            <a:noFill/>
          </p:spPr>
        </p:pic>
      </p:grpSp>
      <p:sp>
        <p:nvSpPr>
          <p:cNvPr id="40" name="Oval 39"/>
          <p:cNvSpPr/>
          <p:nvPr userDrawn="1"/>
        </p:nvSpPr>
        <p:spPr>
          <a:xfrm>
            <a:off x="953427" y="5468108"/>
            <a:ext cx="310896" cy="31089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Picture 5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777" y="5515986"/>
            <a:ext cx="204196" cy="215141"/>
          </a:xfrm>
          <a:prstGeom prst="rect">
            <a:avLst/>
          </a:prstGeom>
          <a:noFill/>
        </p:spPr>
      </p:pic>
      <p:pic>
        <p:nvPicPr>
          <p:cNvPr id="78" name="Picture 5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7858" y="5540155"/>
            <a:ext cx="238430" cy="145035"/>
          </a:xfrm>
          <a:prstGeom prst="rect">
            <a:avLst/>
          </a:prstGeom>
          <a:noFill/>
        </p:spPr>
      </p:pic>
      <p:pic>
        <p:nvPicPr>
          <p:cNvPr id="79" name="Picture 5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727" y="5508038"/>
            <a:ext cx="197701" cy="197481"/>
          </a:xfrm>
          <a:prstGeom prst="rect">
            <a:avLst/>
          </a:prstGeom>
          <a:noFill/>
        </p:spPr>
      </p:pic>
      <p:pic>
        <p:nvPicPr>
          <p:cNvPr id="80" name="Picture 5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757" y="5552717"/>
            <a:ext cx="233986" cy="165847"/>
          </a:xfrm>
          <a:prstGeom prst="rect">
            <a:avLst/>
          </a:prstGeom>
          <a:noFill/>
        </p:spPr>
      </p:pic>
      <p:pic>
        <p:nvPicPr>
          <p:cNvPr id="47" name="Picture 6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44977" y="2920589"/>
            <a:ext cx="2616181" cy="871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4625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5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7530" indent="0">
              <a:buNone/>
              <a:defRPr sz="2100" b="1"/>
            </a:lvl4pPr>
            <a:lvl5pPr marL="2437130" indent="0">
              <a:buNone/>
              <a:defRPr sz="2100" b="1"/>
            </a:lvl5pPr>
            <a:lvl6pPr marL="3046730" indent="0">
              <a:buNone/>
              <a:defRPr sz="2100" b="1"/>
            </a:lvl6pPr>
            <a:lvl7pPr marL="3656330" indent="0">
              <a:buNone/>
              <a:defRPr sz="2100" b="1"/>
            </a:lvl7pPr>
            <a:lvl8pPr marL="4265295" indent="0">
              <a:buNone/>
              <a:defRPr sz="2100" b="1"/>
            </a:lvl8pPr>
            <a:lvl9pPr marL="487489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48639" y="6473952"/>
            <a:ext cx="3200400" cy="153888"/>
          </a:xfrm>
          <a:prstGeom prst="rect">
            <a:avLst/>
          </a:prstGeo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2018 </a:t>
            </a:r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1" y="894"/>
            <a:ext cx="12182791" cy="685710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8643" y="2639884"/>
            <a:ext cx="9272403" cy="2088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22896" y="3324690"/>
            <a:ext cx="2048839" cy="68319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39" y="6473952"/>
            <a:ext cx="32004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2018 </a:t>
            </a:r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700" y="6395717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0852" y="318911"/>
            <a:ext cx="2540599" cy="43203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US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5" y="423407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6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4625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solidFill>
                  <a:prstClr val="white"/>
                </a:solidFill>
                <a:cs typeface="Arial" panose="020B0604020202020204" pitchFamily="34" charset="0"/>
              </a:rPr>
              <a:t>2018 </a:t>
            </a:r>
            <a:r>
              <a:rPr lang="en-US" sz="1000" dirty="0">
                <a:solidFill>
                  <a:prstClr val="white"/>
                </a:solidFill>
                <a:cs typeface="Arial" panose="020B0604020202020204" pitchFamily="34" charset="0"/>
              </a:rPr>
              <a:t>Lenovo. All rights reserved.</a:t>
            </a:r>
            <a:endParaRPr lang="en-US" sz="10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1748700" y="6395721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48701" y="6389265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defTabSz="1217930" fontAlgn="auto">
              <a:spcBef>
                <a:spcPts val="0"/>
              </a:spcBef>
              <a:spcAft>
                <a:spcPts val="0"/>
              </a:spcAft>
            </a:pPr>
            <a:fld id="{6EA5B71A-1B18-4E34-A48F-65DC4937AA99}" type="slidenum">
              <a:rPr lang="en-US" smtClean="0">
                <a:solidFill>
                  <a:prstClr val="white"/>
                </a:solidFill>
                <a:latin typeface="Arial" panose="020B0604020202020204"/>
                <a:ea typeface="+mn-ea"/>
                <a:cs typeface="+mn-cs"/>
              </a:rPr>
            </a:fld>
            <a:endParaRPr lang="en-US" dirty="0">
              <a:solidFill>
                <a:prstClr val="white"/>
              </a:solidFill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6200000">
            <a:off x="11305160" y="5505387"/>
            <a:ext cx="1330390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4" y="151558"/>
            <a:ext cx="4422615" cy="392167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5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525801"/>
            <a:ext cx="7884016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0995" indent="0">
              <a:buNone/>
              <a:defRPr/>
            </a:lvl2pPr>
            <a:lvl3pPr marL="678815" indent="0">
              <a:buNone/>
              <a:defRPr/>
            </a:lvl3pPr>
            <a:lvl4pPr marL="966470" indent="0">
              <a:buNone/>
              <a:defRPr/>
            </a:lvl4pPr>
            <a:lvl5pPr marL="114554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i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b="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97125" y="180064"/>
            <a:ext cx="1702115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200" b="0" i="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8640" y="6397008"/>
            <a:ext cx="2413343" cy="307777"/>
          </a:xfrm>
        </p:spPr>
        <p:txBody>
          <a:bodyPr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200" b="0" i="0" kern="1200" cap="none" spc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i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b="0" i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97125" y="180064"/>
            <a:ext cx="1702115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Group 57"/>
          <p:cNvGrpSpPr/>
          <p:nvPr userDrawn="1"/>
        </p:nvGrpSpPr>
        <p:grpSpPr bwMode="gray">
          <a:xfrm>
            <a:off x="1828170" y="1525134"/>
            <a:ext cx="8535661" cy="4341742"/>
            <a:chOff x="1828170" y="1258957"/>
            <a:chExt cx="8535661" cy="43417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Rounded Rectangle 5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b="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 bwMode="gray">
          <a:xfrm>
            <a:off x="5853433" y="1265716"/>
            <a:ext cx="485134" cy="485134"/>
            <a:chOff x="5853433" y="734066"/>
            <a:chExt cx="485134" cy="485134"/>
          </a:xfrm>
        </p:grpSpPr>
        <p:sp>
          <p:nvSpPr>
            <p:cNvPr id="62" name="Oval 61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b="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94" y="2791839"/>
            <a:ext cx="5374610" cy="1246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Global-1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1" y="894"/>
            <a:ext cx="12182791" cy="6857106"/>
          </a:xfrm>
          <a:prstGeom prst="rect">
            <a:avLst/>
          </a:prstGeom>
        </p:spPr>
      </p:pic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cs typeface="Arial" panose="020B0604020202020204" pitchFamily="34" charset="0"/>
              </a:rPr>
              <a:t>2018 </a:t>
            </a:r>
            <a:r>
              <a:rPr lang="en-US" sz="1000" dirty="0">
                <a:cs typeface="Arial" panose="020B0604020202020204" pitchFamily="34" charset="0"/>
              </a:rPr>
              <a:t>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39" y="1849074"/>
            <a:ext cx="9957816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565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0" y="3999750"/>
            <a:ext cx="9957816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  <a:endParaRPr lang="en-US" dirty="0"/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3366" y="2923083"/>
            <a:ext cx="3020129" cy="100660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548639" y="6473952"/>
            <a:ext cx="3200400" cy="153888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rPr lang="en-US" sz="1000" dirty="0" smtClean="0">
                <a:solidFill>
                  <a:srgbClr val="939598"/>
                </a:solidFill>
                <a:cs typeface="Arial" panose="020B0604020202020204" pitchFamily="34" charset="0"/>
              </a:rPr>
              <a:t>2018 </a:t>
            </a:r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700" y="6395715"/>
            <a:ext cx="443301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0851" y="318909"/>
            <a:ext cx="2540599" cy="43203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0851" y="318909"/>
            <a:ext cx="2540599" cy="4320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71" r="173" b="30425"/>
          <a:stretch>
            <a:fillRect/>
          </a:stretch>
        </p:blipFill>
        <p:spPr>
          <a:xfrm>
            <a:off x="0" y="1"/>
            <a:ext cx="5581650" cy="6892925"/>
          </a:xfrm>
          <a:custGeom>
            <a:avLst/>
            <a:gdLst>
              <a:gd name="connsiteX0" fmla="*/ 0 w 8783977"/>
              <a:gd name="connsiteY0" fmla="*/ 0 h 6893244"/>
              <a:gd name="connsiteX1" fmla="*/ 8783977 w 8783977"/>
              <a:gd name="connsiteY1" fmla="*/ 0 h 6893244"/>
              <a:gd name="connsiteX2" fmla="*/ 0 w 8783977"/>
              <a:gd name="connsiteY2" fmla="*/ 6893244 h 68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977" h="6893244">
                <a:moveTo>
                  <a:pt x="0" y="0"/>
                </a:moveTo>
                <a:lnTo>
                  <a:pt x="8783977" y="0"/>
                </a:lnTo>
                <a:lnTo>
                  <a:pt x="0" y="6893244"/>
                </a:lnTo>
                <a:close/>
              </a:path>
            </a:pathLst>
          </a:custGeom>
        </p:spPr>
      </p:pic>
      <p:sp>
        <p:nvSpPr>
          <p:cNvPr id="5" name="矩形 12"/>
          <p:cNvSpPr/>
          <p:nvPr userDrawn="1"/>
        </p:nvSpPr>
        <p:spPr>
          <a:xfrm>
            <a:off x="0" y="-6350"/>
            <a:ext cx="6038850" cy="6864350"/>
          </a:xfrm>
          <a:custGeom>
            <a:avLst/>
            <a:gdLst>
              <a:gd name="connsiteX0" fmla="*/ 0 w 8783978"/>
              <a:gd name="connsiteY0" fmla="*/ 0 h 6858000"/>
              <a:gd name="connsiteX1" fmla="*/ 8783978 w 8783978"/>
              <a:gd name="connsiteY1" fmla="*/ 0 h 6858000"/>
              <a:gd name="connsiteX2" fmla="*/ 8783978 w 8783978"/>
              <a:gd name="connsiteY2" fmla="*/ 6858000 h 6858000"/>
              <a:gd name="connsiteX3" fmla="*/ 0 w 8783978"/>
              <a:gd name="connsiteY3" fmla="*/ 6858000 h 6858000"/>
              <a:gd name="connsiteX4" fmla="*/ 0 w 8783978"/>
              <a:gd name="connsiteY4" fmla="*/ 0 h 6858000"/>
              <a:gd name="connsiteX0-1" fmla="*/ 0 w 8783978"/>
              <a:gd name="connsiteY0-2" fmla="*/ 0 h 6858000"/>
              <a:gd name="connsiteX1-3" fmla="*/ 2668928 w 8783978"/>
              <a:gd name="connsiteY1-4" fmla="*/ 0 h 6858000"/>
              <a:gd name="connsiteX2-5" fmla="*/ 8783978 w 8783978"/>
              <a:gd name="connsiteY2-6" fmla="*/ 6858000 h 6858000"/>
              <a:gd name="connsiteX3-7" fmla="*/ 0 w 8783978"/>
              <a:gd name="connsiteY3-8" fmla="*/ 6858000 h 6858000"/>
              <a:gd name="connsiteX4-9" fmla="*/ 0 w 8783978"/>
              <a:gd name="connsiteY4-10" fmla="*/ 0 h 6858000"/>
              <a:gd name="connsiteX0-11" fmla="*/ 0 w 8783978"/>
              <a:gd name="connsiteY0-12" fmla="*/ 19050 h 6877050"/>
              <a:gd name="connsiteX1-13" fmla="*/ 1809927 w 8783978"/>
              <a:gd name="connsiteY1-14" fmla="*/ 0 h 6877050"/>
              <a:gd name="connsiteX2-15" fmla="*/ 8783978 w 8783978"/>
              <a:gd name="connsiteY2-16" fmla="*/ 6877050 h 6877050"/>
              <a:gd name="connsiteX3-17" fmla="*/ 0 w 8783978"/>
              <a:gd name="connsiteY3-18" fmla="*/ 6877050 h 6877050"/>
              <a:gd name="connsiteX4-19" fmla="*/ 0 w 8783978"/>
              <a:gd name="connsiteY4-20" fmla="*/ 19050 h 6877050"/>
              <a:gd name="connsiteX0-21" fmla="*/ 0 w 8783978"/>
              <a:gd name="connsiteY0-22" fmla="*/ 6350 h 6864350"/>
              <a:gd name="connsiteX1-23" fmla="*/ 1828400 w 8783978"/>
              <a:gd name="connsiteY1-24" fmla="*/ 0 h 6864350"/>
              <a:gd name="connsiteX2-25" fmla="*/ 8783978 w 8783978"/>
              <a:gd name="connsiteY2-26" fmla="*/ 6864350 h 6864350"/>
              <a:gd name="connsiteX3-27" fmla="*/ 0 w 8783978"/>
              <a:gd name="connsiteY3-28" fmla="*/ 6864350 h 6864350"/>
              <a:gd name="connsiteX4-29" fmla="*/ 0 w 8783978"/>
              <a:gd name="connsiteY4-30" fmla="*/ 6350 h 6864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83978" h="6864350">
                <a:moveTo>
                  <a:pt x="0" y="6350"/>
                </a:moveTo>
                <a:lnTo>
                  <a:pt x="1828400" y="0"/>
                </a:lnTo>
                <a:lnTo>
                  <a:pt x="8783978" y="6864350"/>
                </a:lnTo>
                <a:lnTo>
                  <a:pt x="0" y="6864350"/>
                </a:lnTo>
                <a:lnTo>
                  <a:pt x="0" y="6350"/>
                </a:lnTo>
                <a:close/>
              </a:path>
            </a:pathLst>
          </a:custGeom>
          <a:solidFill>
            <a:srgbClr val="E2231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548639" y="6473952"/>
            <a:ext cx="3200400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cs typeface="Arial" panose="020B0604020202020204" pitchFamily="34" charset="0"/>
              </a:rPr>
              <a:t>2018 </a:t>
            </a:r>
            <a:r>
              <a:rPr lang="en-US" dirty="0">
                <a:cs typeface="Arial" panose="020B0604020202020204" pitchFamily="34" charset="0"/>
              </a:rPr>
              <a:t>Lenovo Internal. All rights reserved.</a:t>
            </a:r>
            <a:endParaRPr 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4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397008"/>
            <a:ext cx="2413343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b="0" i="0" cap="none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2016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48700" y="639520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i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b="0" i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5156" y="5505384"/>
            <a:ext cx="1330390" cy="443416"/>
          </a:xfrm>
          <a:prstGeom prst="rect">
            <a:avLst/>
          </a:prstGeom>
        </p:spPr>
      </p:pic>
      <p:sp>
        <p:nvSpPr>
          <p:cNvPr id="9" name="TextBox slide number"/>
          <p:cNvSpPr txBox="1"/>
          <p:nvPr userDrawn="1"/>
        </p:nvSpPr>
        <p:spPr bwMode="white">
          <a:xfrm>
            <a:off x="11748700" y="6395206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b="0" smtClean="0">
                <a:solidFill>
                  <a:schemeClr val="tx1"/>
                </a:solidFill>
              </a:rPr>
            </a:fld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rgbClr val="939598"/>
                </a:solidFill>
              </a:defRPr>
            </a:lvl1pPr>
          </a:lstStyle>
          <a:p>
            <a:r>
              <a:rPr lang="en-US" dirty="0" smtClean="0"/>
              <a:t>2018 </a:t>
            </a:r>
            <a:r>
              <a:rPr lang="en-US" dirty="0"/>
              <a:t>Lenovo Internal.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transition spd="med"/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3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33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193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4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0.emf"/><Relationship Id="rId4" Type="http://schemas.openxmlformats.org/officeDocument/2006/relationships/image" Target="../media/image119.png"/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microsoft.com/office/2007/relationships/hdphoto" Target="../media/hdphoto3.wdp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3" Type="http://schemas.openxmlformats.org/officeDocument/2006/relationships/slideLayout" Target="../slideLayouts/slideLayout3.xml"/><Relationship Id="rId52" Type="http://schemas.openxmlformats.org/officeDocument/2006/relationships/image" Target="../media/image85.jpeg"/><Relationship Id="rId51" Type="http://schemas.openxmlformats.org/officeDocument/2006/relationships/image" Target="../media/image84.png"/><Relationship Id="rId50" Type="http://schemas.openxmlformats.org/officeDocument/2006/relationships/image" Target="../media/image83.jpeg"/><Relationship Id="rId5" Type="http://schemas.openxmlformats.org/officeDocument/2006/relationships/image" Target="../media/image39.png"/><Relationship Id="rId49" Type="http://schemas.openxmlformats.org/officeDocument/2006/relationships/image" Target="../media/image82.png"/><Relationship Id="rId48" Type="http://schemas.openxmlformats.org/officeDocument/2006/relationships/image" Target="../media/image81.png"/><Relationship Id="rId47" Type="http://schemas.openxmlformats.org/officeDocument/2006/relationships/image" Target="../media/image80.jpeg"/><Relationship Id="rId46" Type="http://schemas.openxmlformats.org/officeDocument/2006/relationships/image" Target="../media/image79.png"/><Relationship Id="rId45" Type="http://schemas.openxmlformats.org/officeDocument/2006/relationships/image" Target="../media/image78.png"/><Relationship Id="rId44" Type="http://schemas.openxmlformats.org/officeDocument/2006/relationships/image" Target="../media/image77.png"/><Relationship Id="rId43" Type="http://schemas.openxmlformats.org/officeDocument/2006/relationships/image" Target="../media/image76.png"/><Relationship Id="rId42" Type="http://schemas.openxmlformats.org/officeDocument/2006/relationships/image" Target="../media/image75.png"/><Relationship Id="rId41" Type="http://schemas.openxmlformats.org/officeDocument/2006/relationships/image" Target="../media/image74.jpeg"/><Relationship Id="rId40" Type="http://schemas.openxmlformats.org/officeDocument/2006/relationships/image" Target="../media/image73.png"/><Relationship Id="rId4" Type="http://schemas.openxmlformats.org/officeDocument/2006/relationships/image" Target="../media/image38.png"/><Relationship Id="rId39" Type="http://schemas.openxmlformats.org/officeDocument/2006/relationships/image" Target="../media/image72.png"/><Relationship Id="rId38" Type="http://schemas.openxmlformats.org/officeDocument/2006/relationships/image" Target="../media/image71.jpeg"/><Relationship Id="rId37" Type="http://schemas.openxmlformats.org/officeDocument/2006/relationships/image" Target="../media/image70.png"/><Relationship Id="rId36" Type="http://schemas.openxmlformats.org/officeDocument/2006/relationships/image" Target="../media/image69.png"/><Relationship Id="rId35" Type="http://schemas.openxmlformats.org/officeDocument/2006/relationships/image" Target="../media/image68.jpeg"/><Relationship Id="rId34" Type="http://schemas.openxmlformats.org/officeDocument/2006/relationships/image" Target="../media/image67.png"/><Relationship Id="rId33" Type="http://schemas.openxmlformats.org/officeDocument/2006/relationships/image" Target="../media/image66.jpeg"/><Relationship Id="rId32" Type="http://schemas.openxmlformats.org/officeDocument/2006/relationships/image" Target="../media/image65.jpeg"/><Relationship Id="rId31" Type="http://schemas.openxmlformats.org/officeDocument/2006/relationships/image" Target="../media/image64.png"/><Relationship Id="rId30" Type="http://schemas.openxmlformats.org/officeDocument/2006/relationships/image" Target="../media/image63.png"/><Relationship Id="rId3" Type="http://schemas.openxmlformats.org/officeDocument/2006/relationships/image" Target="../media/image37.png"/><Relationship Id="rId29" Type="http://schemas.openxmlformats.org/officeDocument/2006/relationships/image" Target="../media/image62.jpeg"/><Relationship Id="rId28" Type="http://schemas.openxmlformats.org/officeDocument/2006/relationships/image" Target="../media/image61.jpeg"/><Relationship Id="rId27" Type="http://schemas.openxmlformats.org/officeDocument/2006/relationships/image" Target="../media/image60.jpeg"/><Relationship Id="rId26" Type="http://schemas.openxmlformats.org/officeDocument/2006/relationships/image" Target="../media/image59.png"/><Relationship Id="rId25" Type="http://schemas.openxmlformats.org/officeDocument/2006/relationships/image" Target="../media/image58.png"/><Relationship Id="rId24" Type="http://schemas.openxmlformats.org/officeDocument/2006/relationships/image" Target="../media/image57.png"/><Relationship Id="rId23" Type="http://schemas.openxmlformats.org/officeDocument/2006/relationships/image" Target="../media/image56.png"/><Relationship Id="rId22" Type="http://schemas.openxmlformats.org/officeDocument/2006/relationships/image" Target="../media/image55.jpeg"/><Relationship Id="rId21" Type="http://schemas.openxmlformats.org/officeDocument/2006/relationships/image" Target="../media/image54.jpeg"/><Relationship Id="rId20" Type="http://schemas.openxmlformats.org/officeDocument/2006/relationships/image" Target="../media/image53.jpeg"/><Relationship Id="rId2" Type="http://schemas.microsoft.com/office/2007/relationships/hdphoto" Target="../media/hdphoto2.wdp"/><Relationship Id="rId19" Type="http://schemas.openxmlformats.org/officeDocument/2006/relationships/image" Target="../media/image52.jpeg"/><Relationship Id="rId18" Type="http://schemas.openxmlformats.org/officeDocument/2006/relationships/image" Target="../media/image51.png"/><Relationship Id="rId17" Type="http://schemas.openxmlformats.org/officeDocument/2006/relationships/image" Target="../media/image50.jpeg"/><Relationship Id="rId16" Type="http://schemas.openxmlformats.org/officeDocument/2006/relationships/image" Target="../media/image49.jpe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jpeg"/><Relationship Id="rId10" Type="http://schemas.openxmlformats.org/officeDocument/2006/relationships/image" Target="../media/image43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96.png"/><Relationship Id="rId10" Type="http://schemas.openxmlformats.org/officeDocument/2006/relationships/image" Target="../media/image95.jpeg"/><Relationship Id="rId1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7.emf"/><Relationship Id="rId4" Type="http://schemas.openxmlformats.org/officeDocument/2006/relationships/image" Target="../media/image106.emf"/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27703" y="1869625"/>
            <a:ext cx="10884356" cy="1581912"/>
          </a:xfrm>
        </p:spPr>
        <p:txBody>
          <a:bodyPr numCol="1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66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ea"/>
              </a:rPr>
              <a:t>智慧宠物链</a:t>
            </a:r>
            <a:endParaRPr lang="en-US" sz="66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2018/1</a:t>
            </a:r>
            <a:r>
              <a:rPr lang="en-US" altLang="zh-CN" dirty="0"/>
              <a:t>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3380105"/>
            <a:ext cx="4785995" cy="34671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71195" y="3214370"/>
            <a:ext cx="32556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手机APP每隔15秒精准定点连续追踪无距离限制，第一时间找到ta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内置军工级GPS芯片，精准度可达5米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195" y="2339975"/>
            <a:ext cx="2917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定位精准实时追踪</a:t>
            </a:r>
            <a:endParaRPr lang="zh-CN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195" y="140144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rgbClr val="7F7F7F"/>
                </a:solidFill>
                <a:latin typeface="全新硬笔行书简" panose="02010600040101010101" charset="-122"/>
                <a:ea typeface="全新硬笔行书简" panose="02010600040101010101" charset="-122"/>
                <a:cs typeface="Arial" panose="020B0604020202020204" pitchFamily="34" charset="0"/>
              </a:rPr>
              <a:t>狗狗丢失怎么办？</a:t>
            </a:r>
            <a:endParaRPr lang="zh-CN" altLang="en-US" dirty="0" smtClean="0">
              <a:solidFill>
                <a:srgbClr val="7F7F7F"/>
              </a:solidFill>
              <a:latin typeface="全新硬笔行书简" panose="02010600040101010101" charset="-122"/>
              <a:ea typeface="全新硬笔行书简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95" y="3214370"/>
            <a:ext cx="2804160" cy="3489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66000" y="3168015"/>
            <a:ext cx="3100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电量自动化监测，自动预留寻狗电量重重保障，让ta更安全，让你更放心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6960" y="2339975"/>
            <a:ext cx="2795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开启智能省电管家</a:t>
            </a:r>
            <a:endParaRPr lang="zh-CN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6000" y="1401445"/>
            <a:ext cx="2917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rgbClr val="7F7F7F"/>
                </a:solidFill>
                <a:latin typeface="全新硬笔行书简" panose="02010600040101010101" charset="-122"/>
                <a:ea typeface="全新硬笔行书简" panose="02010600040101010101" charset="-122"/>
                <a:cs typeface="Arial" panose="020B0604020202020204" pitchFamily="34" charset="0"/>
              </a:rPr>
              <a:t>寻狗时没电怎么办？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251835" y="2441575"/>
            <a:ext cx="2540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小/轻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保护宠物的颈椎，负担小，更安全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16670" y="2453005"/>
            <a:ext cx="2540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宠物智能环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快速分析宠物运动信息了解ta的健康状态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1435" y="5001895"/>
            <a:ext cx="2540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遛狗轨迹全记录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随时随地记录遛狗路线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历史记录全权掌握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9335" y="4879340"/>
            <a:ext cx="254000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边遛狗边交友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遛狗同时显示附近宠友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快速拓展宠友圈，遛狗不孤单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531735" y="2329815"/>
            <a:ext cx="1118870" cy="1118870"/>
            <a:chOff x="11861" y="3669"/>
            <a:chExt cx="1762" cy="17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t="2800" r="985"/>
            <a:stretch>
              <a:fillRect/>
            </a:stretch>
          </p:blipFill>
          <p:spPr>
            <a:xfrm>
              <a:off x="11922" y="3718"/>
              <a:ext cx="1609" cy="1666"/>
            </a:xfrm>
            <a:prstGeom prst="ellipse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1861" y="3669"/>
              <a:ext cx="1763" cy="176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9985" y="4811395"/>
            <a:ext cx="1118870" cy="1118870"/>
            <a:chOff x="7811" y="7577"/>
            <a:chExt cx="1762" cy="176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" y="7637"/>
              <a:ext cx="1569" cy="1644"/>
            </a:xfrm>
            <a:prstGeom prst="ellipse">
              <a:avLst/>
            </a:prstGeom>
          </p:spPr>
        </p:pic>
        <p:sp>
          <p:nvSpPr>
            <p:cNvPr id="12" name="椭圆 11"/>
            <p:cNvSpPr/>
            <p:nvPr/>
          </p:nvSpPr>
          <p:spPr>
            <a:xfrm>
              <a:off x="7811" y="7577"/>
              <a:ext cx="1763" cy="176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2880" y="4887595"/>
            <a:ext cx="1118870" cy="1118870"/>
            <a:chOff x="288" y="7697"/>
            <a:chExt cx="1762" cy="17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" y="7766"/>
              <a:ext cx="1553" cy="162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288" y="7697"/>
              <a:ext cx="1763" cy="176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39925" y="2329815"/>
            <a:ext cx="1118870" cy="1118870"/>
            <a:chOff x="3055" y="3669"/>
            <a:chExt cx="1762" cy="176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1" y="3759"/>
              <a:ext cx="1552" cy="1583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>
              <a:off x="3055" y="3669"/>
              <a:ext cx="1763" cy="176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510" y="4315460"/>
            <a:ext cx="2813685" cy="22656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48640" y="961390"/>
            <a:ext cx="29178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趣味遛狗 快乐随行</a:t>
            </a:r>
            <a:endParaRPr lang="zh-CN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宠物链综合运营平台</a:t>
            </a:r>
            <a:endParaRPr lang="zh-CN" altLang="en-US" dirty="0"/>
          </a:p>
        </p:txBody>
      </p:sp>
      <p:pic>
        <p:nvPicPr>
          <p:cNvPr id="49" name="图片 48" descr="图片包含 文字, 地图&#10;&#10;已生成极高可信度的说明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8" y="4203291"/>
            <a:ext cx="2872986" cy="2162580"/>
          </a:xfrm>
          <a:prstGeom prst="rect">
            <a:avLst/>
          </a:prstGeom>
        </p:spPr>
      </p:pic>
      <p:sp>
        <p:nvSpPr>
          <p:cNvPr id="63" name="TextBox 15"/>
          <p:cNvSpPr txBox="1">
            <a:spLocks noChangeArrowheads="1"/>
          </p:cNvSpPr>
          <p:nvPr/>
        </p:nvSpPr>
        <p:spPr bwMode="auto">
          <a:xfrm>
            <a:off x="10269749" y="1346882"/>
            <a:ext cx="1439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69" name="TextBox 15"/>
          <p:cNvSpPr txBox="1">
            <a:spLocks noChangeArrowheads="1"/>
          </p:cNvSpPr>
          <p:nvPr/>
        </p:nvSpPr>
        <p:spPr bwMode="auto">
          <a:xfrm>
            <a:off x="10219256" y="4634067"/>
            <a:ext cx="1498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宠物监控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71" name="TextBox 15"/>
          <p:cNvSpPr txBox="1">
            <a:spLocks noChangeArrowheads="1"/>
          </p:cNvSpPr>
          <p:nvPr/>
        </p:nvSpPr>
        <p:spPr bwMode="auto">
          <a:xfrm>
            <a:off x="10427970" y="2941955"/>
            <a:ext cx="16021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统计分析</a:t>
            </a:r>
            <a:endParaRPr lang="zh-CN" altLang="en-US" dirty="0">
              <a:sym typeface="Gill Sans"/>
            </a:endParaRPr>
          </a:p>
        </p:txBody>
      </p:sp>
      <p:sp>
        <p:nvSpPr>
          <p:cNvPr id="73" name="TextBox 15"/>
          <p:cNvSpPr txBox="1">
            <a:spLocks noChangeArrowheads="1"/>
          </p:cNvSpPr>
          <p:nvPr/>
        </p:nvSpPr>
        <p:spPr bwMode="auto">
          <a:xfrm>
            <a:off x="6494053" y="2967827"/>
            <a:ext cx="14532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控制中心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75" name="TextBox 15"/>
          <p:cNvSpPr txBox="1">
            <a:spLocks noChangeArrowheads="1"/>
          </p:cNvSpPr>
          <p:nvPr/>
        </p:nvSpPr>
        <p:spPr bwMode="auto">
          <a:xfrm>
            <a:off x="6532297" y="1346882"/>
            <a:ext cx="14532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轨迹管理</a:t>
            </a:r>
            <a:endParaRPr lang="zh-CN" altLang="en-US" dirty="0">
              <a:sym typeface="Gill Sans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334228" y="1142739"/>
            <a:ext cx="869950" cy="869950"/>
            <a:chOff x="4922837" y="1441042"/>
            <a:chExt cx="869950" cy="869950"/>
          </a:xfrm>
        </p:grpSpPr>
        <p:sp>
          <p:nvSpPr>
            <p:cNvPr id="78" name="AutoShape 7"/>
            <p:cNvSpPr/>
            <p:nvPr/>
          </p:nvSpPr>
          <p:spPr bwMode="auto">
            <a:xfrm>
              <a:off x="4922837" y="1441042"/>
              <a:ext cx="869950" cy="869950"/>
            </a:xfrm>
            <a:prstGeom prst="diamond">
              <a:avLst/>
            </a:prstGeom>
            <a:solidFill>
              <a:srgbClr val="FF5844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s-ES" altLang="en-US" sz="2900">
                <a:solidFill>
                  <a:srgbClr val="7F7F7F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218" y="1696423"/>
              <a:ext cx="359189" cy="359189"/>
            </a:xfrm>
            <a:prstGeom prst="rect">
              <a:avLst/>
            </a:prstGeom>
          </p:spPr>
        </p:pic>
      </p:grpSp>
      <p:sp>
        <p:nvSpPr>
          <p:cNvPr id="90" name="AutoShape 3"/>
          <p:cNvSpPr/>
          <p:nvPr/>
        </p:nvSpPr>
        <p:spPr bwMode="auto">
          <a:xfrm>
            <a:off x="9334500" y="4429760"/>
            <a:ext cx="869950" cy="869950"/>
          </a:xfrm>
          <a:prstGeom prst="diamond">
            <a:avLst/>
          </a:prstGeom>
          <a:solidFill>
            <a:srgbClr val="F7B540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7F7F7F"/>
              </a:solidFill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9334228" y="2737966"/>
            <a:ext cx="869950" cy="869950"/>
            <a:chOff x="6218237" y="4044542"/>
            <a:chExt cx="869950" cy="869950"/>
          </a:xfrm>
        </p:grpSpPr>
        <p:sp>
          <p:nvSpPr>
            <p:cNvPr id="93" name="AutoShape 2"/>
            <p:cNvSpPr/>
            <p:nvPr/>
          </p:nvSpPr>
          <p:spPr bwMode="auto">
            <a:xfrm>
              <a:off x="6218237" y="4044542"/>
              <a:ext cx="869950" cy="869950"/>
            </a:xfrm>
            <a:prstGeom prst="diamond">
              <a:avLst/>
            </a:prstGeom>
            <a:solidFill>
              <a:srgbClr val="008CDD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s-ES" altLang="en-US" sz="2900">
                <a:solidFill>
                  <a:srgbClr val="7F7F7F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827" y="4290132"/>
              <a:ext cx="378771" cy="378771"/>
            </a:xfrm>
            <a:prstGeom prst="rect">
              <a:avLst/>
            </a:prstGeom>
          </p:spPr>
        </p:pic>
      </p:grpSp>
      <p:sp>
        <p:nvSpPr>
          <p:cNvPr id="96" name="AutoShape 3"/>
          <p:cNvSpPr/>
          <p:nvPr/>
        </p:nvSpPr>
        <p:spPr bwMode="auto">
          <a:xfrm>
            <a:off x="8104058" y="2712884"/>
            <a:ext cx="869950" cy="869950"/>
          </a:xfrm>
          <a:prstGeom prst="diamond">
            <a:avLst/>
          </a:prstGeom>
          <a:solidFill>
            <a:srgbClr val="F7B540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s-ES" altLang="en-US" sz="2900">
              <a:solidFill>
                <a:srgbClr val="7F7F7F"/>
              </a:solidFill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8104058" y="1142739"/>
            <a:ext cx="869950" cy="869950"/>
            <a:chOff x="6218237" y="5157920"/>
            <a:chExt cx="869950" cy="869950"/>
          </a:xfrm>
        </p:grpSpPr>
        <p:sp>
          <p:nvSpPr>
            <p:cNvPr id="99" name="AutoShape 2"/>
            <p:cNvSpPr/>
            <p:nvPr/>
          </p:nvSpPr>
          <p:spPr bwMode="auto">
            <a:xfrm>
              <a:off x="6218237" y="5157920"/>
              <a:ext cx="869950" cy="869950"/>
            </a:xfrm>
            <a:prstGeom prst="diamond">
              <a:avLst/>
            </a:prstGeom>
            <a:solidFill>
              <a:srgbClr val="008CDD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s-ES" altLang="en-US" sz="2900">
                <a:solidFill>
                  <a:srgbClr val="7F7F7F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857" y="5324540"/>
              <a:ext cx="536710" cy="536710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0438002" y="3454348"/>
            <a:ext cx="160769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对设备数据，耗电情况，</a:t>
            </a:r>
            <a:r>
              <a:rPr lang="zh-CN" altLang="en-US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电池状态、</a:t>
            </a:r>
            <a:r>
              <a:rPr lang="zh-CN" altLang="zh-CN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报警情况进行统计</a:t>
            </a:r>
            <a:endParaRPr lang="en-US" altLang="zh-CN" sz="1400" kern="100" dirty="0">
              <a:solidFill>
                <a:srgbClr val="002060"/>
              </a:solidFill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2003" y="3361452"/>
            <a:ext cx="14967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设备录音，绑定关联设备</a:t>
            </a:r>
            <a:endParaRPr lang="en-US" altLang="zh-CN" sz="1400" kern="100" dirty="0">
              <a:solidFill>
                <a:srgbClr val="002060"/>
              </a:solidFill>
              <a:cs typeface="Times New Roman" panose="02020603050405020304" pitchFamily="18" charset="0"/>
              <a:sym typeface="Gill San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55" y="2932757"/>
            <a:ext cx="430205" cy="430205"/>
          </a:xfrm>
          <a:prstGeom prst="rect">
            <a:avLst/>
          </a:prstGeom>
        </p:spPr>
      </p:pic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15" y="929005"/>
            <a:ext cx="5986780" cy="2954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40" y="4634415"/>
            <a:ext cx="514456" cy="51445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401807" y="5147893"/>
            <a:ext cx="16076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对宠物</a:t>
            </a:r>
            <a:r>
              <a:rPr lang="zh-CN" sz="1400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运动信息</a:t>
            </a:r>
            <a:endParaRPr lang="zh-CN" sz="1400" kern="1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r>
              <a:rPr lang="zh-CN" sz="1400" kern="100" dirty="0">
                <a:solidFill>
                  <a:srgbClr val="002060"/>
                </a:solidFill>
                <a:cs typeface="Times New Roman" panose="02020603050405020304" pitchFamily="18" charset="0"/>
                <a:sym typeface="Gill Sans"/>
              </a:rPr>
              <a:t>监控</a:t>
            </a:r>
            <a:endParaRPr lang="zh-CN" sz="1400" kern="100" dirty="0">
              <a:solidFill>
                <a:srgbClr val="002060"/>
              </a:solidFill>
              <a:cs typeface="Times New Roman" panose="02020603050405020304" pitchFamily="18" charset="0"/>
              <a:sym typeface="Gill San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870" y="4203065"/>
            <a:ext cx="4648835" cy="216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4648"/>
          <a:stretch>
            <a:fillRect/>
          </a:stretch>
        </p:blipFill>
        <p:spPr>
          <a:xfrm>
            <a:off x="0" y="893"/>
            <a:ext cx="12311258" cy="68562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5139"/>
            <a:ext cx="12311258" cy="686224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联想懂的通信</a:t>
            </a:r>
            <a:r>
              <a:rPr lang="en-US" altLang="zh-CN" dirty="0">
                <a:solidFill>
                  <a:schemeClr val="bg1"/>
                </a:solidFill>
              </a:rPr>
              <a:t>-Lenovo Connect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9208" y="1071525"/>
            <a:ext cx="11066283" cy="3207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25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联想懂的通信创立于2015年，是联想集团下属企业（联想创投集团旗下控股子公司），致力于成为全球领先的智能物联网服务提供商。公司汇接全球网络运营商、硬件制造商、平台开发商、系统集成商及服务提供商，打造集IoT、Cloud、Big Data、AI、Global Service于一体的ICBAG赋能体系，助力企业客户实现轻资产和高效运营。 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1800" dirty="0">
              <a:solidFill>
                <a:schemeClr val="bg1"/>
              </a:solidFill>
            </a:endParaRPr>
          </a:p>
          <a:p>
            <a:pPr indent="450850">
              <a:lnSpc>
                <a:spcPct val="125000"/>
              </a:lnSpc>
            </a:pPr>
            <a:r>
              <a:rPr lang="zh-CN" altLang="en-US" sz="1800" dirty="0">
                <a:solidFill>
                  <a:schemeClr val="bg1"/>
                </a:solidFill>
              </a:rPr>
              <a:t>公司拥有丰富的连接资源、云平台资源和增值服务资源，以混合云平台服务为基础，能够提供“云管端软硬一体”的端到端解决方案。目前，公司业务已涵盖智能政务、智能金融、共享经济、新零售、智能车联、消费电子、智能物流等领域。未来，公司还将发力智能城市、工农业物联网和运营商物联，向行业深度发展，提供涵盖人工智能、混合云、大数据等在内的一体化行业解决方案。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049" y="4412535"/>
            <a:ext cx="5332730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b="1" dirty="0">
                <a:solidFill>
                  <a:srgbClr val="E22219"/>
                </a:solidFill>
              </a:rPr>
              <a:t>愿景 </a:t>
            </a:r>
            <a:r>
              <a:rPr lang="en-US" altLang="zh-CN" sz="1800" b="1" dirty="0">
                <a:solidFill>
                  <a:srgbClr val="E22219"/>
                </a:solidFill>
              </a:rPr>
              <a:t>VISION</a:t>
            </a:r>
            <a:endParaRPr lang="en-US" altLang="zh-CN" sz="1800" b="1" dirty="0">
              <a:solidFill>
                <a:srgbClr val="E22219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</a:rPr>
              <a:t> 全球领先的智能物联网服务提供商</a:t>
            </a:r>
            <a:endParaRPr lang="zh-CN" altLang="en-US" sz="18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800" b="1" dirty="0">
                <a:solidFill>
                  <a:srgbClr val="E22219"/>
                </a:solidFill>
              </a:rPr>
              <a:t>使命 </a:t>
            </a:r>
            <a:r>
              <a:rPr lang="en-US" altLang="zh-CN" sz="1800" b="1" dirty="0">
                <a:solidFill>
                  <a:srgbClr val="E22219"/>
                </a:solidFill>
              </a:rPr>
              <a:t>MISSION</a:t>
            </a:r>
            <a:endParaRPr lang="en-US" altLang="zh-CN" sz="1800" b="1" dirty="0">
              <a:solidFill>
                <a:srgbClr val="E22219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</a:rPr>
              <a:t> 汇聚全球连接及服务资源，为万物智能互联赋能</a:t>
            </a:r>
            <a:endParaRPr lang="zh-CN" alt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</a:rPr>
              <a:t> 把复杂留给自己，把简单交给用户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7783840" y="4983075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9675648" y="4983075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 flipV="1">
            <a:off x="6856982" y="5535381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4" name="任意多边形: 形状 23"/>
          <p:cNvSpPr/>
          <p:nvPr/>
        </p:nvSpPr>
        <p:spPr>
          <a:xfrm flipV="1">
            <a:off x="8729744" y="5535381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6" name="任意多边形: 形状 25"/>
          <p:cNvSpPr/>
          <p:nvPr/>
        </p:nvSpPr>
        <p:spPr>
          <a:xfrm flipV="1">
            <a:off x="10621551" y="5535381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6856982" y="4983075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8729744" y="4983075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10621551" y="4983075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 flipV="1">
            <a:off x="7783840" y="5535381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任意多边形: 形状 24"/>
          <p:cNvSpPr/>
          <p:nvPr/>
        </p:nvSpPr>
        <p:spPr>
          <a:xfrm flipV="1">
            <a:off x="9675648" y="5535381"/>
            <a:ext cx="1118313" cy="552306"/>
          </a:xfrm>
          <a:custGeom>
            <a:avLst/>
            <a:gdLst>
              <a:gd name="connsiteX0" fmla="*/ 559302 w 1118604"/>
              <a:gd name="connsiteY0" fmla="*/ 0 h 552450"/>
              <a:gd name="connsiteX1" fmla="*/ 1107994 w 1118604"/>
              <a:gd name="connsiteY1" fmla="*/ 447197 h 552450"/>
              <a:gd name="connsiteX2" fmla="*/ 1118604 w 1118604"/>
              <a:gd name="connsiteY2" fmla="*/ 552450 h 552450"/>
              <a:gd name="connsiteX3" fmla="*/ 934330 w 1118604"/>
              <a:gd name="connsiteY3" fmla="*/ 552450 h 552450"/>
              <a:gd name="connsiteX4" fmla="*/ 927463 w 1118604"/>
              <a:gd name="connsiteY4" fmla="*/ 484334 h 552450"/>
              <a:gd name="connsiteX5" fmla="*/ 559302 w 1118604"/>
              <a:gd name="connsiteY5" fmla="*/ 184274 h 552450"/>
              <a:gd name="connsiteX6" fmla="*/ 191141 w 1118604"/>
              <a:gd name="connsiteY6" fmla="*/ 484334 h 552450"/>
              <a:gd name="connsiteX7" fmla="*/ 184274 w 1118604"/>
              <a:gd name="connsiteY7" fmla="*/ 552450 h 552450"/>
              <a:gd name="connsiteX8" fmla="*/ 0 w 1118604"/>
              <a:gd name="connsiteY8" fmla="*/ 552450 h 552450"/>
              <a:gd name="connsiteX9" fmla="*/ 10611 w 1118604"/>
              <a:gd name="connsiteY9" fmla="*/ 447197 h 552450"/>
              <a:gd name="connsiteX10" fmla="*/ 559302 w 1118604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604" h="552450">
                <a:moveTo>
                  <a:pt x="559302" y="0"/>
                </a:moveTo>
                <a:cubicBezTo>
                  <a:pt x="829956" y="0"/>
                  <a:pt x="1055769" y="191982"/>
                  <a:pt x="1107994" y="447197"/>
                </a:cubicBezTo>
                <a:lnTo>
                  <a:pt x="1118604" y="552450"/>
                </a:lnTo>
                <a:lnTo>
                  <a:pt x="934330" y="552450"/>
                </a:lnTo>
                <a:lnTo>
                  <a:pt x="927463" y="484334"/>
                </a:lnTo>
                <a:cubicBezTo>
                  <a:pt x="892422" y="313091"/>
                  <a:pt x="740905" y="184274"/>
                  <a:pt x="559302" y="184274"/>
                </a:cubicBezTo>
                <a:cubicBezTo>
                  <a:pt x="377700" y="184274"/>
                  <a:pt x="226183" y="313091"/>
                  <a:pt x="191141" y="484334"/>
                </a:cubicBezTo>
                <a:lnTo>
                  <a:pt x="184274" y="552450"/>
                </a:lnTo>
                <a:lnTo>
                  <a:pt x="0" y="552450"/>
                </a:lnTo>
                <a:lnTo>
                  <a:pt x="10611" y="447197"/>
                </a:lnTo>
                <a:cubicBezTo>
                  <a:pt x="62835" y="191982"/>
                  <a:pt x="288649" y="0"/>
                  <a:pt x="559302" y="0"/>
                </a:cubicBezTo>
                <a:close/>
              </a:path>
            </a:pathLst>
          </a:custGeom>
          <a:solidFill>
            <a:srgbClr val="F45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noAutofit/>
          </a:bodyPr>
          <a:lstStyle/>
          <a:p>
            <a:pPr algn="l"/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53862" y="4572550"/>
            <a:ext cx="7299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IOT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29408" y="4572550"/>
            <a:ext cx="92685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</a:rPr>
              <a:t>BigData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72527" y="6102648"/>
            <a:ext cx="7299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AI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80720" y="6102648"/>
            <a:ext cx="7299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Cloud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72626" y="4572550"/>
            <a:ext cx="158560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</a:rPr>
              <a:t>GlobalService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43224" y="5205658"/>
            <a:ext cx="72997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I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85932" y="5205658"/>
            <a:ext cx="72997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C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31835" y="5205658"/>
            <a:ext cx="72997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B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75134" y="5205658"/>
            <a:ext cx="72997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A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807794" y="5205658"/>
            <a:ext cx="729979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G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48" y="326811"/>
            <a:ext cx="2456515" cy="4177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588153" y="203835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kern="1200" cap="none" spc="0" baseline="0" dirty="0">
                <a:solidFill>
                  <a:srgbClr val="E2231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ThinkIoT</a:t>
            </a:r>
            <a:r>
              <a:rPr lang="zh-CN" altLang="en-US" dirty="0"/>
              <a:t>全球智联服务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81000" y="3297038"/>
            <a:ext cx="9105900" cy="63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1000" y="865399"/>
            <a:ext cx="9105900" cy="1135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1000" y="2092541"/>
            <a:ext cx="9105900" cy="1126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3299" y="2465069"/>
            <a:ext cx="2818226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3033" y="2517261"/>
            <a:ext cx="1297117" cy="523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CMP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连接管理平台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62877" y="2094411"/>
            <a:ext cx="505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2231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ThinkIoT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 Platform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2231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9351" y="1004664"/>
            <a:ext cx="1027293" cy="8920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AEP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应用使能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2665" y="1186726"/>
            <a:ext cx="2334518" cy="3323987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&gt;10,000,000 Connectivity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Open Sans Light" panose="020B0306030504020204" pitchFamily="34" charset="0"/>
              <a:cs typeface="Aparajit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Across-regions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Open Sans Light" panose="020B0306030504020204" pitchFamily="34" charset="0"/>
              <a:cs typeface="Aparajit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Across-devices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Open Sans Light" panose="020B0306030504020204" pitchFamily="34" charset="0"/>
              <a:cs typeface="Aparajit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Across-accounts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Open Sans Light" panose="020B0306030504020204" pitchFamily="34" charset="0"/>
              <a:cs typeface="Aparajit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Across-networks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Open Sans Light" panose="020B0306030504020204" pitchFamily="34" charset="0"/>
              <a:cs typeface="Aparajit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Open Sans Light" panose="020B0306030504020204" pitchFamily="34" charset="0"/>
                <a:cs typeface="Aparajita" panose="020B0604020202020204" pitchFamily="34" charset="0"/>
              </a:rPr>
              <a:t>Across Industries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27" name="Rounded Rectangle 3"/>
          <p:cNvSpPr/>
          <p:nvPr/>
        </p:nvSpPr>
        <p:spPr>
          <a:xfrm>
            <a:off x="1760871" y="1009650"/>
            <a:ext cx="938786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648882" y="1548150"/>
            <a:ext cx="1139007" cy="246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有屏设备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3298" y="3390900"/>
            <a:ext cx="2644855" cy="4766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2G/3G/4G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1000" y="3979099"/>
            <a:ext cx="9105900" cy="860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96199" y="2555508"/>
            <a:ext cx="680323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SDD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52377" y="2555508"/>
            <a:ext cx="685602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eSIM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461490" y="2465069"/>
            <a:ext cx="2711922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01224" y="2517261"/>
            <a:ext cx="1297117" cy="523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DMP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设备管理平台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02542" y="2555508"/>
            <a:ext cx="663440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SDK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39669" y="2555508"/>
            <a:ext cx="647062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APP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52683" y="2465069"/>
            <a:ext cx="3135158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292417" y="2517261"/>
            <a:ext cx="1718341" cy="523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VAMP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增值业务管理平台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884410" y="2555508"/>
            <a:ext cx="851427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大数据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808720" y="2555508"/>
            <a:ext cx="473795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AI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291841" y="3390900"/>
            <a:ext cx="2478618" cy="4766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LPWA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874147" y="3390900"/>
            <a:ext cx="1686241" cy="4766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IEEE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96971" y="3390900"/>
            <a:ext cx="1686241" cy="4766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卫星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43298" y="4120777"/>
            <a:ext cx="2843605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99541" y="4165087"/>
            <a:ext cx="670129" cy="523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通信模组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25424" y="4203891"/>
            <a:ext cx="754726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2G/3G/4G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模组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56006" y="4203891"/>
            <a:ext cx="650034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NB-IoT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模组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681897" y="4203891"/>
            <a:ext cx="609944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LoRa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模组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16399" y="4120777"/>
            <a:ext cx="3252216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472642" y="4165087"/>
            <a:ext cx="670129" cy="5232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通信网关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47725" y="4203891"/>
            <a:ext cx="671086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车联</a:t>
            </a: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TBox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88252" y="4203891"/>
            <a:ext cx="592976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工业网关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436894" y="4203891"/>
            <a:ext cx="592976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卫星网关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873241" y="4120777"/>
            <a:ext cx="2509970" cy="61184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803548" y="4272807"/>
            <a:ext cx="670129" cy="307777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终端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72076" y="4203891"/>
            <a:ext cx="612885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Laptop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054526" y="4203891"/>
            <a:ext cx="578461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Tablet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702553" y="4203891"/>
            <a:ext cx="577971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Server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Rounded Rectangle 3"/>
          <p:cNvSpPr/>
          <p:nvPr/>
        </p:nvSpPr>
        <p:spPr>
          <a:xfrm>
            <a:off x="2799767" y="1009650"/>
            <a:ext cx="1463526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Text Box 10"/>
          <p:cNvSpPr txBox="1">
            <a:spLocks noChangeArrowheads="1"/>
          </p:cNvSpPr>
          <p:nvPr/>
        </p:nvSpPr>
        <p:spPr bwMode="auto">
          <a:xfrm>
            <a:off x="2687778" y="1399252"/>
            <a:ext cx="1775662" cy="430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智能车联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及共享经济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7" name="Rounded Rectangle 3"/>
          <p:cNvSpPr/>
          <p:nvPr/>
        </p:nvSpPr>
        <p:spPr>
          <a:xfrm>
            <a:off x="4351525" y="1009650"/>
            <a:ext cx="1281820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Text Box 10"/>
          <p:cNvSpPr txBox="1">
            <a:spLocks noChangeArrowheads="1"/>
          </p:cNvSpPr>
          <p:nvPr/>
        </p:nvSpPr>
        <p:spPr bwMode="auto">
          <a:xfrm>
            <a:off x="4239536" y="1399252"/>
            <a:ext cx="1555202" cy="430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新零售及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智能物流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9" name="Rounded Rectangle 3"/>
          <p:cNvSpPr/>
          <p:nvPr/>
        </p:nvSpPr>
        <p:spPr>
          <a:xfrm>
            <a:off x="5734789" y="1009650"/>
            <a:ext cx="1033826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Text Box 10"/>
          <p:cNvSpPr txBox="1">
            <a:spLocks noChangeArrowheads="1"/>
          </p:cNvSpPr>
          <p:nvPr/>
        </p:nvSpPr>
        <p:spPr bwMode="auto">
          <a:xfrm>
            <a:off x="5622800" y="1548150"/>
            <a:ext cx="1254317" cy="246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智能支付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1" name="Rounded Rectangle 3"/>
          <p:cNvSpPr/>
          <p:nvPr/>
        </p:nvSpPr>
        <p:spPr>
          <a:xfrm>
            <a:off x="6873241" y="1009650"/>
            <a:ext cx="1208238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Text Box 10"/>
          <p:cNvSpPr txBox="1">
            <a:spLocks noChangeArrowheads="1"/>
          </p:cNvSpPr>
          <p:nvPr/>
        </p:nvSpPr>
        <p:spPr bwMode="auto">
          <a:xfrm>
            <a:off x="6741192" y="1548150"/>
            <a:ext cx="1465927" cy="246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工农业物联网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3" name="Rounded Rectangle 3"/>
          <p:cNvSpPr/>
          <p:nvPr/>
        </p:nvSpPr>
        <p:spPr>
          <a:xfrm>
            <a:off x="8207674" y="1009650"/>
            <a:ext cx="1164926" cy="88326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Text Box 10"/>
          <p:cNvSpPr txBox="1">
            <a:spLocks noChangeArrowheads="1"/>
          </p:cNvSpPr>
          <p:nvPr/>
        </p:nvSpPr>
        <p:spPr bwMode="auto">
          <a:xfrm>
            <a:off x="8095685" y="1548150"/>
            <a:ext cx="1413377" cy="246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28" tIns="30464" rIns="60928" bIns="30464">
            <a:spAutoFit/>
          </a:bodyPr>
          <a:p>
            <a:pPr marL="0" marR="0" lvl="0" indent="0" algn="ctr" defTabSz="14497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</a:rPr>
              <a:t>运营商物联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85" name="图片 84" descr="设备.png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rgbClr val="C1001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2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703" y="1146317"/>
            <a:ext cx="336543" cy="336543"/>
          </a:xfrm>
          <a:prstGeom prst="rect">
            <a:avLst/>
          </a:prstGeom>
        </p:spPr>
      </p:pic>
      <p:pic>
        <p:nvPicPr>
          <p:cNvPr id="86" name="图片 85" descr="车联网 (1)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C100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404010" y="1107476"/>
            <a:ext cx="343197" cy="343197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74" y="1046272"/>
            <a:ext cx="330186" cy="36462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13" y="1116816"/>
            <a:ext cx="521490" cy="338154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24" y="1070558"/>
            <a:ext cx="515319" cy="51531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8" y="1070558"/>
            <a:ext cx="362211" cy="466449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6072170" y="4203891"/>
            <a:ext cx="592976" cy="4456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LoRa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网关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332731" y="5025823"/>
            <a:ext cx="2177865" cy="1495800"/>
            <a:chOff x="573753" y="4341707"/>
            <a:chExt cx="3390449" cy="2159438"/>
          </a:xfrm>
        </p:grpSpPr>
        <p:pic>
          <p:nvPicPr>
            <p:cNvPr id="100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78567" y="5498193"/>
              <a:ext cx="815788" cy="81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77355" y="5964728"/>
              <a:ext cx="1497374" cy="38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图片 101" descr="u=3985110,2824133915&amp;fm=117&amp;gp=0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637" y="4756711"/>
              <a:ext cx="1319654" cy="431888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1048" y="5050085"/>
              <a:ext cx="1175694" cy="369113"/>
            </a:xfrm>
            <a:prstGeom prst="rect">
              <a:avLst/>
            </a:prstGeom>
          </p:spPr>
        </p:pic>
        <p:grpSp>
          <p:nvGrpSpPr>
            <p:cNvPr id="104" name="组合 103"/>
            <p:cNvGrpSpPr/>
            <p:nvPr/>
          </p:nvGrpSpPr>
          <p:grpSpPr>
            <a:xfrm>
              <a:off x="573753" y="4341707"/>
              <a:ext cx="3390449" cy="2159438"/>
              <a:chOff x="1209926" y="866240"/>
              <a:chExt cx="2242681" cy="3346144"/>
            </a:xfrm>
          </p:grpSpPr>
          <p:sp>
            <p:nvSpPr>
              <p:cNvPr id="105" name="矩形: 圆角 1"/>
              <p:cNvSpPr/>
              <p:nvPr/>
            </p:nvSpPr>
            <p:spPr>
              <a:xfrm>
                <a:off x="1324557" y="866240"/>
                <a:ext cx="2030074" cy="3346144"/>
              </a:xfrm>
              <a:prstGeom prst="roundRect">
                <a:avLst>
                  <a:gd name="adj" fmla="val 6645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06" name="文本框 4"/>
              <p:cNvSpPr txBox="1"/>
              <p:nvPr/>
            </p:nvSpPr>
            <p:spPr>
              <a:xfrm>
                <a:off x="1209926" y="1033950"/>
                <a:ext cx="2242681" cy="413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Consumer Electronics</a:t>
                </a:r>
                <a:endPara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6042" y="5419198"/>
              <a:ext cx="1200150" cy="476250"/>
            </a:xfrm>
            <a:prstGeom prst="rect">
              <a:avLst/>
            </a:prstGeom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1637" y="5368100"/>
              <a:ext cx="1152525" cy="514350"/>
            </a:xfrm>
            <a:prstGeom prst="rect">
              <a:avLst/>
            </a:prstGeom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27072" y="4758111"/>
              <a:ext cx="1478810" cy="297144"/>
            </a:xfrm>
            <a:prstGeom prst="rect">
              <a:avLst/>
            </a:prstGeom>
          </p:spPr>
        </p:pic>
      </p:grpSp>
      <p:grpSp>
        <p:nvGrpSpPr>
          <p:cNvPr id="125" name="组合 124"/>
          <p:cNvGrpSpPr/>
          <p:nvPr/>
        </p:nvGrpSpPr>
        <p:grpSpPr>
          <a:xfrm>
            <a:off x="2489105" y="5024304"/>
            <a:ext cx="2229271" cy="1495749"/>
            <a:chOff x="8372395" y="1077591"/>
            <a:chExt cx="3184278" cy="2879250"/>
          </a:xfrm>
        </p:grpSpPr>
        <p:grpSp>
          <p:nvGrpSpPr>
            <p:cNvPr id="111" name="组合 110"/>
            <p:cNvGrpSpPr/>
            <p:nvPr/>
          </p:nvGrpSpPr>
          <p:grpSpPr>
            <a:xfrm>
              <a:off x="8372395" y="1077591"/>
              <a:ext cx="3184278" cy="2879250"/>
              <a:chOff x="4706976" y="866240"/>
              <a:chExt cx="2866915" cy="2974681"/>
            </a:xfrm>
          </p:grpSpPr>
          <p:sp>
            <p:nvSpPr>
              <p:cNvPr id="112" name="矩形: 圆角 5"/>
              <p:cNvSpPr/>
              <p:nvPr/>
            </p:nvSpPr>
            <p:spPr>
              <a:xfrm>
                <a:off x="4706976" y="866240"/>
                <a:ext cx="2866915" cy="2974681"/>
              </a:xfrm>
              <a:prstGeom prst="roundRect">
                <a:avLst>
                  <a:gd name="adj" fmla="val 8904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13" name="文本框 6"/>
              <p:cNvSpPr txBox="1"/>
              <p:nvPr/>
            </p:nvSpPr>
            <p:spPr>
              <a:xfrm>
                <a:off x="4734615" y="988590"/>
                <a:ext cx="2746477" cy="367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黑体" panose="02010609060101010101" charset="-122"/>
                    <a:ea typeface="黑体" panose="02010609060101010101" charset="-122"/>
                    <a:cs typeface="+mn-cs"/>
                  </a:rPr>
                  <a:t>Transportation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endParaRPr>
              </a:p>
            </p:txBody>
          </p:sp>
        </p:grpSp>
        <p:pic>
          <p:nvPicPr>
            <p:cNvPr id="114" name="Picture 2" descr="https://timgsa.baidu.com/timg?image&amp;quality=80&amp;size=b9999_10000&amp;sec=1489640592964&amp;di=d8757f16618dfec3403111086a592569&amp;imgtype=0&amp;src=http%3A%2F%2Ftupian.enterdesk.com%2F2013%2Fmxy%2F0905%2F3%2F9.jpg"/>
            <p:cNvPicPr>
              <a:picLocks noChangeAspect="1" noChangeArrowheads="1"/>
            </p:cNvPicPr>
            <p:nvPr/>
          </p:nvPicPr>
          <p:blipFill rotWithShape="1">
            <a:blip r:embed="rId16" cstate="print"/>
            <a:srcRect l="16677" r="15464"/>
            <a:stretch>
              <a:fillRect/>
            </a:stretch>
          </p:blipFill>
          <p:spPr bwMode="auto">
            <a:xfrm>
              <a:off x="10932809" y="1508071"/>
              <a:ext cx="561475" cy="738455"/>
            </a:xfrm>
            <a:prstGeom prst="rect">
              <a:avLst/>
            </a:prstGeom>
            <a:noFill/>
          </p:spPr>
        </p:pic>
        <p:pic>
          <p:nvPicPr>
            <p:cNvPr id="115" name="Picture 2" descr="https://timgsa.baidu.com/timg?image&amp;quality=80&amp;size=b9999_10000&amp;sec=1493788760245&amp;di=de243ef251320d7f12658505bf621e5e&amp;imgtype=0&amp;src=http%3A%2F%2Fimg.xiaoyuan84.com%2Fcompanylogo%2F1448603413795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8465484" y="1615495"/>
              <a:ext cx="1187084" cy="503869"/>
            </a:xfrm>
            <a:prstGeom prst="rect">
              <a:avLst/>
            </a:prstGeom>
            <a:noFill/>
          </p:spPr>
        </p:pic>
        <p:pic>
          <p:nvPicPr>
            <p:cNvPr id="116" name="图片 115" descr="微信图片_20170523143459.png"/>
            <p:cNvPicPr>
              <a:picLocks noChangeAspect="1"/>
            </p:cNvPicPr>
            <p:nvPr/>
          </p:nvPicPr>
          <p:blipFill rotWithShape="1">
            <a:blip r:embed="rId18" cstate="print"/>
            <a:srcRect l="4348" t="21713" r="3689" b="7000"/>
            <a:stretch>
              <a:fillRect/>
            </a:stretch>
          </p:blipFill>
          <p:spPr>
            <a:xfrm>
              <a:off x="9167786" y="2184084"/>
              <a:ext cx="658284" cy="575850"/>
            </a:xfrm>
            <a:prstGeom prst="rect">
              <a:avLst/>
            </a:prstGeom>
          </p:spPr>
        </p:pic>
        <p:pic>
          <p:nvPicPr>
            <p:cNvPr id="117" name="Picture 3" descr="C:\Users\liangby2\Desktop\合作伙伴logo\小鹏汽车.jpg"/>
            <p:cNvPicPr>
              <a:picLocks noChangeAspect="1" noChangeArrowheads="1"/>
            </p:cNvPicPr>
            <p:nvPr/>
          </p:nvPicPr>
          <p:blipFill>
            <a:blip r:embed="rId19" cstate="print"/>
            <a:srcRect t="18900" b="20621"/>
            <a:stretch>
              <a:fillRect/>
            </a:stretch>
          </p:blipFill>
          <p:spPr bwMode="auto">
            <a:xfrm>
              <a:off x="9802439" y="1599849"/>
              <a:ext cx="1049471" cy="503869"/>
            </a:xfrm>
            <a:prstGeom prst="rect">
              <a:avLst/>
            </a:prstGeom>
            <a:noFill/>
          </p:spPr>
        </p:pic>
        <p:pic>
          <p:nvPicPr>
            <p:cNvPr id="118" name="Picture 2" descr="https://timgsa.baidu.com/timg?image&amp;quality=80&amp;size=b9999_10000&amp;sec=1504347805620&amp;di=756ec2a3428d84b30a210464a4491cb3&amp;imgtype=0&amp;src=http%3A%2F%2Fecmb.bdimg.com%2Ftam-ogel%2Faf3662e65e838411552f622d1191972c_222_222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8494053" y="2204229"/>
              <a:ext cx="503869" cy="575850"/>
            </a:xfrm>
            <a:prstGeom prst="rect">
              <a:avLst/>
            </a:prstGeom>
            <a:noFill/>
          </p:spPr>
        </p:pic>
        <p:pic>
          <p:nvPicPr>
            <p:cNvPr id="119" name="图片 118" descr="千寻位置.jpg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19910" y="2219625"/>
              <a:ext cx="575850" cy="575850"/>
            </a:xfrm>
            <a:prstGeom prst="rect">
              <a:avLst/>
            </a:prstGeom>
          </p:spPr>
        </p:pic>
        <p:pic>
          <p:nvPicPr>
            <p:cNvPr id="120" name="图片 119" descr="飞马无人机.jpg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6950" y="2825961"/>
              <a:ext cx="1673007" cy="465479"/>
            </a:xfrm>
            <a:prstGeom prst="rect">
              <a:avLst/>
            </a:prstGeom>
          </p:spPr>
        </p:pic>
        <p:pic>
          <p:nvPicPr>
            <p:cNvPr id="121" name="Picture 9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9437902" y="3456070"/>
              <a:ext cx="2015699" cy="386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10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0071165" y="2798087"/>
              <a:ext cx="1398444" cy="559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8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0096927" y="2162977"/>
              <a:ext cx="525974" cy="57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572851" y="3267740"/>
              <a:ext cx="618287" cy="602740"/>
            </a:xfrm>
            <a:prstGeom prst="rect">
              <a:avLst/>
            </a:prstGeom>
          </p:spPr>
        </p:pic>
      </p:grpSp>
      <p:grpSp>
        <p:nvGrpSpPr>
          <p:cNvPr id="137" name="组合 136"/>
          <p:cNvGrpSpPr/>
          <p:nvPr/>
        </p:nvGrpSpPr>
        <p:grpSpPr>
          <a:xfrm>
            <a:off x="6407400" y="5024304"/>
            <a:ext cx="2017903" cy="1484964"/>
            <a:chOff x="4613138" y="1077591"/>
            <a:chExt cx="3017046" cy="2540644"/>
          </a:xfrm>
        </p:grpSpPr>
        <p:grpSp>
          <p:nvGrpSpPr>
            <p:cNvPr id="126" name="组合 125"/>
            <p:cNvGrpSpPr/>
            <p:nvPr/>
          </p:nvGrpSpPr>
          <p:grpSpPr>
            <a:xfrm>
              <a:off x="4613138" y="1077591"/>
              <a:ext cx="3017046" cy="2540644"/>
              <a:chOff x="1358925" y="866240"/>
              <a:chExt cx="1995686" cy="2624560"/>
            </a:xfrm>
          </p:grpSpPr>
          <p:sp>
            <p:nvSpPr>
              <p:cNvPr id="127" name="矩形: 圆角 1"/>
              <p:cNvSpPr/>
              <p:nvPr/>
            </p:nvSpPr>
            <p:spPr>
              <a:xfrm>
                <a:off x="1358925" y="866240"/>
                <a:ext cx="1995686" cy="2624560"/>
              </a:xfrm>
              <a:prstGeom prst="roundRect">
                <a:avLst>
                  <a:gd name="adj" fmla="val 7391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28" name="文本框 4"/>
              <p:cNvSpPr txBox="1"/>
              <p:nvPr/>
            </p:nvSpPr>
            <p:spPr>
              <a:xfrm>
                <a:off x="1973834" y="989592"/>
                <a:ext cx="793558" cy="326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New Retail</a:t>
                </a:r>
                <a:endPara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9" name="图片 128" descr="微信图片_20170523142827.jpg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14484" y="2360500"/>
              <a:ext cx="575939" cy="576087"/>
            </a:xfrm>
            <a:prstGeom prst="rect">
              <a:avLst/>
            </a:prstGeom>
          </p:spPr>
        </p:pic>
        <p:pic>
          <p:nvPicPr>
            <p:cNvPr id="130" name="图片 129" descr="中吉.jpg"/>
            <p:cNvPicPr>
              <a:picLocks noChangeAspect="1"/>
            </p:cNvPicPr>
            <p:nvPr/>
          </p:nvPicPr>
          <p:blipFill>
            <a:blip r:embed="rId28" cstate="print"/>
            <a:srcRect t="25497" b="27269"/>
            <a:stretch>
              <a:fillRect/>
            </a:stretch>
          </p:blipFill>
          <p:spPr>
            <a:xfrm>
              <a:off x="6474954" y="1563004"/>
              <a:ext cx="1117253" cy="527863"/>
            </a:xfrm>
            <a:prstGeom prst="rect">
              <a:avLst/>
            </a:prstGeom>
          </p:spPr>
        </p:pic>
        <p:pic>
          <p:nvPicPr>
            <p:cNvPr id="131" name="Picture 2" descr="C:\Users\zhangxl9\Desktop\可用PPT\customer logo\已成交\中国百货商业协会.jpg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4712044" y="2381531"/>
              <a:ext cx="767335" cy="598524"/>
            </a:xfrm>
            <a:prstGeom prst="rect">
              <a:avLst/>
            </a:prstGeom>
            <a:noFill/>
          </p:spPr>
        </p:pic>
        <p:pic>
          <p:nvPicPr>
            <p:cNvPr id="132" name="Picture 4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4674068" y="1628190"/>
              <a:ext cx="1766311" cy="527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" name="图片 132"/>
            <p:cNvPicPr>
              <a:picLocks noChangeAspect="1"/>
            </p:cNvPicPr>
            <p:nvPr/>
          </p:nvPicPr>
          <p:blipFill rotWithShape="1">
            <a:blip r:embed="rId31" cstate="print"/>
            <a:srcRect t="5346" b="13844"/>
            <a:stretch>
              <a:fillRect/>
            </a:stretch>
          </p:blipFill>
          <p:spPr>
            <a:xfrm>
              <a:off x="5734332" y="3117327"/>
              <a:ext cx="1127965" cy="359906"/>
            </a:xfrm>
            <a:prstGeom prst="rect">
              <a:avLst/>
            </a:prstGeom>
          </p:spPr>
        </p:pic>
        <p:pic>
          <p:nvPicPr>
            <p:cNvPr id="134" name="图片 133" descr="安吉物流.jpg"/>
            <p:cNvPicPr>
              <a:picLocks noChangeAspect="1"/>
            </p:cNvPicPr>
            <p:nvPr/>
          </p:nvPicPr>
          <p:blipFill>
            <a:blip r:embed="rId32" cstate="print"/>
            <a:srcRect t="23077" b="23077"/>
            <a:stretch>
              <a:fillRect/>
            </a:stretch>
          </p:blipFill>
          <p:spPr>
            <a:xfrm>
              <a:off x="6829272" y="2973365"/>
              <a:ext cx="715463" cy="503869"/>
            </a:xfrm>
            <a:prstGeom prst="rect">
              <a:avLst/>
            </a:prstGeom>
          </p:spPr>
        </p:pic>
        <p:pic>
          <p:nvPicPr>
            <p:cNvPr id="135" name="图片 134" descr="买单宝.jpg"/>
            <p:cNvPicPr>
              <a:picLocks noChangeAspect="1"/>
            </p:cNvPicPr>
            <p:nvPr/>
          </p:nvPicPr>
          <p:blipFill>
            <a:blip r:embed="rId33" cstate="print"/>
            <a:srcRect l="6667" r="6667" b="13194"/>
            <a:stretch>
              <a:fillRect/>
            </a:stretch>
          </p:blipFill>
          <p:spPr>
            <a:xfrm>
              <a:off x="4712045" y="3117327"/>
              <a:ext cx="935758" cy="359906"/>
            </a:xfrm>
            <a:prstGeom prst="rect">
              <a:avLst/>
            </a:prstGeom>
          </p:spPr>
        </p:pic>
        <p:pic>
          <p:nvPicPr>
            <p:cNvPr id="136" name="Picture 8"/>
            <p:cNvPicPr>
              <a:picLocks noChangeAspect="1" noChangeArrowheads="1"/>
            </p:cNvPicPr>
            <p:nvPr/>
          </p:nvPicPr>
          <p:blipFill>
            <a:blip r:embed="rId34" cstate="print"/>
            <a:srcRect t="12500"/>
            <a:stretch>
              <a:fillRect/>
            </a:stretch>
          </p:blipFill>
          <p:spPr bwMode="auto">
            <a:xfrm>
              <a:off x="6205573" y="2381531"/>
              <a:ext cx="1367646" cy="47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1" name="组合 150"/>
          <p:cNvGrpSpPr/>
          <p:nvPr/>
        </p:nvGrpSpPr>
        <p:grpSpPr>
          <a:xfrm>
            <a:off x="4671340" y="5024304"/>
            <a:ext cx="1789457" cy="1495749"/>
            <a:chOff x="565192" y="1077591"/>
            <a:chExt cx="3445008" cy="2879570"/>
          </a:xfrm>
        </p:grpSpPr>
        <p:grpSp>
          <p:nvGrpSpPr>
            <p:cNvPr id="138" name="组合 137"/>
            <p:cNvGrpSpPr/>
            <p:nvPr/>
          </p:nvGrpSpPr>
          <p:grpSpPr>
            <a:xfrm>
              <a:off x="565192" y="1077591"/>
              <a:ext cx="3445008" cy="2879570"/>
              <a:chOff x="1221242" y="866240"/>
              <a:chExt cx="2278770" cy="2974681"/>
            </a:xfrm>
          </p:grpSpPr>
          <p:sp>
            <p:nvSpPr>
              <p:cNvPr id="139" name="矩形: 圆角 2"/>
              <p:cNvSpPr/>
              <p:nvPr/>
            </p:nvSpPr>
            <p:spPr>
              <a:xfrm>
                <a:off x="1388039" y="866240"/>
                <a:ext cx="1962016" cy="2974681"/>
              </a:xfrm>
              <a:prstGeom prst="roundRect">
                <a:avLst>
                  <a:gd name="adj" fmla="val 7327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53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40" name="文本框 3"/>
              <p:cNvSpPr txBox="1"/>
              <p:nvPr/>
            </p:nvSpPr>
            <p:spPr>
              <a:xfrm>
                <a:off x="1221242" y="988590"/>
                <a:ext cx="2278770" cy="367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Sharing Economy</a:t>
                </a:r>
                <a:endPara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1" name="Picture 6" descr="https://ss0.bdstatic.com/-0U0bnSm1A5BphGlnYG/tam-ogel/ff71394b17e511ee9daec713ccede412_121_121.jpg"/>
            <p:cNvPicPr>
              <a:picLocks noChangeAspect="1" noChangeArrowheads="1"/>
            </p:cNvPicPr>
            <p:nvPr/>
          </p:nvPicPr>
          <p:blipFill rotWithShape="1">
            <a:blip r:embed="rId35" cstate="print"/>
            <a:srcRect t="17473" b="13168"/>
            <a:stretch>
              <a:fillRect/>
            </a:stretch>
          </p:blipFill>
          <p:spPr bwMode="auto">
            <a:xfrm>
              <a:off x="1967402" y="1653526"/>
              <a:ext cx="1074869" cy="719813"/>
            </a:xfrm>
            <a:prstGeom prst="rect">
              <a:avLst/>
            </a:prstGeom>
            <a:noFill/>
          </p:spPr>
        </p:pic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>
              <a:off x="3023245" y="1653505"/>
              <a:ext cx="591005" cy="719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" name="Picture 7"/>
            <p:cNvPicPr>
              <a:picLocks noChangeAspect="1" noChangeArrowheads="1"/>
            </p:cNvPicPr>
            <p:nvPr/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1871416" y="2373339"/>
              <a:ext cx="1336267" cy="47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" name="Picture 5" descr="C:\Users\liangby2\Desktop\合作伙伴logo\mobike.jpg"/>
            <p:cNvPicPr>
              <a:picLocks noChangeAspect="1" noChangeArrowheads="1"/>
            </p:cNvPicPr>
            <p:nvPr/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959792" y="1653526"/>
              <a:ext cx="1003344" cy="719813"/>
            </a:xfrm>
            <a:prstGeom prst="rect">
              <a:avLst/>
            </a:prstGeom>
            <a:noFill/>
          </p:spPr>
        </p:pic>
        <p:pic>
          <p:nvPicPr>
            <p:cNvPr id="145" name="图片 14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1559" y="2373339"/>
              <a:ext cx="1019849" cy="479928"/>
            </a:xfrm>
            <a:prstGeom prst="rect">
              <a:avLst/>
            </a:prstGeom>
          </p:spPr>
        </p:pic>
        <p:pic>
          <p:nvPicPr>
            <p:cNvPr id="146" name="Picture 6"/>
            <p:cNvPicPr>
              <a:picLocks noChangeAspect="1" noChangeArrowheads="1"/>
            </p:cNvPicPr>
            <p:nvPr/>
          </p:nvPicPr>
          <p:blipFill>
            <a:blip r:embed="rId40" cstate="print"/>
            <a:srcRect/>
            <a:stretch>
              <a:fillRect/>
            </a:stretch>
          </p:blipFill>
          <p:spPr bwMode="auto">
            <a:xfrm>
              <a:off x="959792" y="3333197"/>
              <a:ext cx="2159438" cy="452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3" descr="C:\Users\liangby2\Desktop\宜步.jpg"/>
            <p:cNvPicPr>
              <a:picLocks noChangeAspect="1" noChangeArrowheads="1"/>
            </p:cNvPicPr>
            <p:nvPr/>
          </p:nvPicPr>
          <p:blipFill>
            <a:blip r:embed="rId41" cstate="print"/>
            <a:srcRect l="29974" t="29974" r="32477" b="32477"/>
            <a:stretch>
              <a:fillRect/>
            </a:stretch>
          </p:blipFill>
          <p:spPr bwMode="auto">
            <a:xfrm>
              <a:off x="3215215" y="2373339"/>
              <a:ext cx="479928" cy="479928"/>
            </a:xfrm>
            <a:prstGeom prst="rect">
              <a:avLst/>
            </a:prstGeom>
            <a:noFill/>
          </p:spPr>
        </p:pic>
        <p:pic>
          <p:nvPicPr>
            <p:cNvPr id="148" name="Picture 4"/>
            <p:cNvPicPr>
              <a:picLocks noChangeAspect="1" noChangeArrowheads="1"/>
            </p:cNvPicPr>
            <p:nvPr/>
          </p:nvPicPr>
          <p:blipFill>
            <a:blip r:embed="rId42" cstate="print"/>
            <a:srcRect/>
            <a:stretch>
              <a:fillRect/>
            </a:stretch>
          </p:blipFill>
          <p:spPr bwMode="auto">
            <a:xfrm>
              <a:off x="2368208" y="2853266"/>
              <a:ext cx="1326936" cy="45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9" name="Picture 5"/>
            <p:cNvPicPr>
              <a:picLocks noChangeAspect="1" noChangeArrowheads="1"/>
            </p:cNvPicPr>
            <p:nvPr/>
          </p:nvPicPr>
          <p:blipFill>
            <a:blip r:embed="rId43" cstate="print"/>
            <a:srcRect/>
            <a:stretch>
              <a:fillRect/>
            </a:stretch>
          </p:blipFill>
          <p:spPr bwMode="auto">
            <a:xfrm>
              <a:off x="911559" y="2853266"/>
              <a:ext cx="1463227" cy="455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0" name="Picture 6"/>
            <p:cNvPicPr>
              <a:picLocks noChangeAspect="1" noChangeArrowheads="1"/>
            </p:cNvPicPr>
            <p:nvPr/>
          </p:nvPicPr>
          <p:blipFill>
            <a:blip r:embed="rId44" cstate="print"/>
            <a:srcRect/>
            <a:stretch>
              <a:fillRect/>
            </a:stretch>
          </p:blipFill>
          <p:spPr bwMode="auto">
            <a:xfrm>
              <a:off x="3130342" y="3333196"/>
              <a:ext cx="483907" cy="47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6" name="组合 165"/>
          <p:cNvGrpSpPr/>
          <p:nvPr/>
        </p:nvGrpSpPr>
        <p:grpSpPr>
          <a:xfrm>
            <a:off x="8498567" y="5024304"/>
            <a:ext cx="1656944" cy="1476237"/>
            <a:chOff x="4960933" y="4341103"/>
            <a:chExt cx="2423776" cy="2159438"/>
          </a:xfrm>
        </p:grpSpPr>
        <p:pic>
          <p:nvPicPr>
            <p:cNvPr id="159" name="Picture 2"/>
            <p:cNvPicPr>
              <a:picLocks noChangeAspect="1" noChangeArrowheads="1"/>
            </p:cNvPicPr>
            <p:nvPr/>
          </p:nvPicPr>
          <p:blipFill>
            <a:blip r:embed="rId45" cstate="print"/>
            <a:srcRect/>
            <a:stretch>
              <a:fillRect/>
            </a:stretch>
          </p:blipFill>
          <p:spPr bwMode="auto">
            <a:xfrm>
              <a:off x="5028817" y="5334328"/>
              <a:ext cx="1641510" cy="503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0" name="Picture 3"/>
            <p:cNvPicPr>
              <a:picLocks noChangeAspect="1" noChangeArrowheads="1"/>
            </p:cNvPicPr>
            <p:nvPr/>
          </p:nvPicPr>
          <p:blipFill>
            <a:blip r:embed="rId46" cstate="print"/>
            <a:srcRect/>
            <a:stretch>
              <a:fillRect/>
            </a:stretch>
          </p:blipFill>
          <p:spPr bwMode="auto">
            <a:xfrm>
              <a:off x="5010752" y="5928436"/>
              <a:ext cx="2293797" cy="36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4" descr="C:\Users\liangby2\Desktop\合作伙伴logo\广发银行.jpg"/>
            <p:cNvPicPr>
              <a:picLocks noChangeAspect="1" noChangeArrowheads="1"/>
            </p:cNvPicPr>
            <p:nvPr/>
          </p:nvPicPr>
          <p:blipFill>
            <a:blip r:embed="rId47" cstate="print"/>
            <a:srcRect l="5064" t="23155" r="7565" b="38253"/>
            <a:stretch>
              <a:fillRect/>
            </a:stretch>
          </p:blipFill>
          <p:spPr bwMode="auto">
            <a:xfrm>
              <a:off x="5134556" y="4868785"/>
              <a:ext cx="2046191" cy="393498"/>
            </a:xfrm>
            <a:prstGeom prst="rect">
              <a:avLst/>
            </a:prstGeom>
            <a:noFill/>
          </p:spPr>
        </p:pic>
        <p:grpSp>
          <p:nvGrpSpPr>
            <p:cNvPr id="162" name="组合 161"/>
            <p:cNvGrpSpPr/>
            <p:nvPr/>
          </p:nvGrpSpPr>
          <p:grpSpPr>
            <a:xfrm>
              <a:off x="4960933" y="4341103"/>
              <a:ext cx="2423776" cy="2159438"/>
              <a:chOff x="1588981" y="866240"/>
              <a:chExt cx="1603256" cy="2974681"/>
            </a:xfrm>
          </p:grpSpPr>
          <p:sp>
            <p:nvSpPr>
              <p:cNvPr id="163" name="矩形: 圆角 1"/>
              <p:cNvSpPr/>
              <p:nvPr/>
            </p:nvSpPr>
            <p:spPr>
              <a:xfrm>
                <a:off x="1588981" y="866240"/>
                <a:ext cx="1603256" cy="2974681"/>
              </a:xfrm>
              <a:prstGeom prst="roundRect">
                <a:avLst>
                  <a:gd name="adj" fmla="val 5493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53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64" name="文本框 4"/>
              <p:cNvSpPr txBox="1"/>
              <p:nvPr/>
            </p:nvSpPr>
            <p:spPr>
              <a:xfrm>
                <a:off x="1907704" y="1014974"/>
                <a:ext cx="925817" cy="372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Finance</a:t>
                </a:r>
                <a:endPara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" name="Picture 6"/>
            <p:cNvPicPr>
              <a:picLocks noChangeAspect="1" noChangeArrowheads="1"/>
            </p:cNvPicPr>
            <p:nvPr/>
          </p:nvPicPr>
          <p:blipFill>
            <a:blip r:embed="rId48" cstate="print"/>
            <a:srcRect/>
            <a:stretch>
              <a:fillRect/>
            </a:stretch>
          </p:blipFill>
          <p:spPr bwMode="auto">
            <a:xfrm>
              <a:off x="6766312" y="5334328"/>
              <a:ext cx="513030" cy="503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4" name="组合 173"/>
          <p:cNvGrpSpPr/>
          <p:nvPr/>
        </p:nvGrpSpPr>
        <p:grpSpPr>
          <a:xfrm>
            <a:off x="10230238" y="5024305"/>
            <a:ext cx="1388279" cy="1476237"/>
            <a:chOff x="8303438" y="4301314"/>
            <a:chExt cx="2684829" cy="2148945"/>
          </a:xfrm>
        </p:grpSpPr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65562" y="4924981"/>
              <a:ext cx="2207425" cy="441048"/>
            </a:xfrm>
            <a:prstGeom prst="rect">
              <a:avLst/>
            </a:prstGeom>
          </p:spPr>
        </p:pic>
        <p:pic>
          <p:nvPicPr>
            <p:cNvPr id="168" name="图片 167" descr="site_top_logo_new.jpg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29222" y="5966492"/>
              <a:ext cx="2280103" cy="383899"/>
            </a:xfrm>
            <a:prstGeom prst="rect">
              <a:avLst/>
            </a:prstGeom>
          </p:spPr>
        </p:pic>
        <p:pic>
          <p:nvPicPr>
            <p:cNvPr id="169" name="Picture 5"/>
            <p:cNvPicPr>
              <a:picLocks noChangeAspect="1" noChangeArrowheads="1"/>
            </p:cNvPicPr>
            <p:nvPr/>
          </p:nvPicPr>
          <p:blipFill>
            <a:blip r:embed="rId51" cstate="print"/>
            <a:srcRect/>
            <a:stretch>
              <a:fillRect/>
            </a:stretch>
          </p:blipFill>
          <p:spPr bwMode="auto">
            <a:xfrm>
              <a:off x="9778275" y="5389672"/>
              <a:ext cx="527863" cy="520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0" name="图片 169" descr="国家电网.jpg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04109" y="5385902"/>
              <a:ext cx="523672" cy="527863"/>
            </a:xfrm>
            <a:prstGeom prst="rect">
              <a:avLst/>
            </a:prstGeom>
          </p:spPr>
        </p:pic>
        <p:grpSp>
          <p:nvGrpSpPr>
            <p:cNvPr id="171" name="组合 170"/>
            <p:cNvGrpSpPr/>
            <p:nvPr/>
          </p:nvGrpSpPr>
          <p:grpSpPr>
            <a:xfrm>
              <a:off x="8303438" y="4301314"/>
              <a:ext cx="2684829" cy="2148945"/>
              <a:chOff x="1259632" y="866240"/>
              <a:chExt cx="1775934" cy="2960227"/>
            </a:xfrm>
          </p:grpSpPr>
          <p:sp>
            <p:nvSpPr>
              <p:cNvPr id="172" name="矩形: 圆角 1"/>
              <p:cNvSpPr/>
              <p:nvPr/>
            </p:nvSpPr>
            <p:spPr>
              <a:xfrm>
                <a:off x="1259632" y="866240"/>
                <a:ext cx="1775934" cy="2960227"/>
              </a:xfrm>
              <a:prstGeom prst="roundRect">
                <a:avLst>
                  <a:gd name="adj" fmla="val 5538"/>
                </a:avLst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53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黑体" panose="02010609060101010101" charset="-122"/>
                  <a:cs typeface="+mn-cs"/>
                </a:endParaRPr>
              </a:p>
            </p:txBody>
          </p:sp>
          <p:sp>
            <p:nvSpPr>
              <p:cNvPr id="173" name="文本框 4"/>
              <p:cNvSpPr txBox="1"/>
              <p:nvPr/>
            </p:nvSpPr>
            <p:spPr>
              <a:xfrm>
                <a:off x="1538629" y="1014974"/>
                <a:ext cx="1217938" cy="339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223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Goverment</a:t>
                </a:r>
                <a:endPara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ThinkIoT</a:t>
            </a:r>
            <a:r>
              <a:rPr lang="zh-CN" altLang="en-US" sz="3200" dirty="0"/>
              <a:t>连接服务</a:t>
            </a:r>
            <a:r>
              <a:rPr lang="en-US" altLang="zh-CN" sz="3200" dirty="0"/>
              <a:t>—</a:t>
            </a:r>
            <a:r>
              <a:rPr lang="zh-CN" altLang="en-US" sz="3200" dirty="0"/>
              <a:t>智联硬件</a:t>
            </a:r>
            <a:endParaRPr lang="zh-CN" altLang="en-US" sz="3200" dirty="0"/>
          </a:p>
        </p:txBody>
      </p:sp>
      <p:grpSp>
        <p:nvGrpSpPr>
          <p:cNvPr id="65" name="组合 64"/>
          <p:cNvGrpSpPr/>
          <p:nvPr/>
        </p:nvGrpSpPr>
        <p:grpSpPr>
          <a:xfrm>
            <a:off x="949548" y="1004445"/>
            <a:ext cx="5896317" cy="3607770"/>
            <a:chOff x="697798" y="980356"/>
            <a:chExt cx="8421993" cy="515315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73" y="4088731"/>
              <a:ext cx="1012859" cy="9349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973" y="5128311"/>
              <a:ext cx="875731" cy="955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218" y="2830283"/>
              <a:ext cx="737453" cy="1132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98" y="1644219"/>
              <a:ext cx="724622" cy="11993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47"/>
            <p:cNvSpPr>
              <a:spLocks noChangeArrowheads="1"/>
            </p:cNvSpPr>
            <p:nvPr/>
          </p:nvSpPr>
          <p:spPr bwMode="gray">
            <a:xfrm>
              <a:off x="2894141" y="980356"/>
              <a:ext cx="3747314" cy="896989"/>
            </a:xfrm>
            <a:prstGeom prst="rect">
              <a:avLst/>
            </a:prstGeom>
            <a:solidFill>
              <a:schemeClr val="folHlink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0" name="Rectangle 48"/>
            <p:cNvSpPr>
              <a:spLocks noChangeArrowheads="1"/>
            </p:cNvSpPr>
            <p:nvPr/>
          </p:nvSpPr>
          <p:spPr bwMode="ltGray">
            <a:xfrm>
              <a:off x="2894141" y="1895572"/>
              <a:ext cx="3815449" cy="104884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49"/>
            <p:cNvSpPr>
              <a:spLocks noChangeArrowheads="1"/>
            </p:cNvSpPr>
            <p:nvPr/>
          </p:nvSpPr>
          <p:spPr bwMode="gray">
            <a:xfrm>
              <a:off x="2894141" y="2952521"/>
              <a:ext cx="3406649" cy="1042773"/>
            </a:xfrm>
            <a:prstGeom prst="rect">
              <a:avLst/>
            </a:prstGeom>
            <a:solidFill>
              <a:schemeClr val="folHlink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2" name="Rectangle 50"/>
            <p:cNvSpPr>
              <a:spLocks noChangeArrowheads="1"/>
            </p:cNvSpPr>
            <p:nvPr/>
          </p:nvSpPr>
          <p:spPr bwMode="ltGray">
            <a:xfrm>
              <a:off x="2894145" y="4023641"/>
              <a:ext cx="2861585" cy="104884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noFill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" name="Rectangle 51"/>
            <p:cNvSpPr>
              <a:spLocks noChangeArrowheads="1"/>
            </p:cNvSpPr>
            <p:nvPr/>
          </p:nvSpPr>
          <p:spPr bwMode="gray">
            <a:xfrm>
              <a:off x="2859315" y="5038080"/>
              <a:ext cx="2248389" cy="1028601"/>
            </a:xfrm>
            <a:prstGeom prst="rect">
              <a:avLst/>
            </a:prstGeom>
            <a:solidFill>
              <a:schemeClr val="folHlink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 flipH="1">
              <a:off x="2894140" y="6131481"/>
              <a:ext cx="1657903" cy="202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6" name="Line 53"/>
            <p:cNvSpPr>
              <a:spLocks noChangeShapeType="1"/>
            </p:cNvSpPr>
            <p:nvPr/>
          </p:nvSpPr>
          <p:spPr bwMode="auto">
            <a:xfrm flipH="1">
              <a:off x="2894142" y="5080585"/>
              <a:ext cx="2139094" cy="202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7" name="Line 54"/>
            <p:cNvSpPr>
              <a:spLocks noChangeShapeType="1"/>
            </p:cNvSpPr>
            <p:nvPr/>
          </p:nvSpPr>
          <p:spPr bwMode="auto">
            <a:xfrm flipH="1">
              <a:off x="2894141" y="4007438"/>
              <a:ext cx="2512403" cy="202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8" name="Line 55"/>
            <p:cNvSpPr>
              <a:spLocks noChangeShapeType="1"/>
            </p:cNvSpPr>
            <p:nvPr/>
          </p:nvSpPr>
          <p:spPr bwMode="auto">
            <a:xfrm flipH="1">
              <a:off x="2894142" y="2950494"/>
              <a:ext cx="2939656" cy="202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19" name="Line 56"/>
            <p:cNvSpPr>
              <a:spLocks noChangeShapeType="1"/>
            </p:cNvSpPr>
            <p:nvPr/>
          </p:nvSpPr>
          <p:spPr bwMode="auto">
            <a:xfrm flipH="1">
              <a:off x="2894138" y="1887475"/>
              <a:ext cx="3366907" cy="202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0" name="Line 57"/>
            <p:cNvSpPr>
              <a:spLocks noChangeShapeType="1"/>
            </p:cNvSpPr>
            <p:nvPr/>
          </p:nvSpPr>
          <p:spPr bwMode="auto">
            <a:xfrm flipH="1">
              <a:off x="2894144" y="980364"/>
              <a:ext cx="3741636" cy="202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1" name="Line 58"/>
            <p:cNvSpPr>
              <a:spLocks noChangeShapeType="1"/>
            </p:cNvSpPr>
            <p:nvPr/>
          </p:nvSpPr>
          <p:spPr bwMode="auto">
            <a:xfrm>
              <a:off x="2957107" y="980358"/>
              <a:ext cx="1420" cy="907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2" name="Line 59"/>
            <p:cNvSpPr>
              <a:spLocks noChangeShapeType="1"/>
            </p:cNvSpPr>
            <p:nvPr/>
          </p:nvSpPr>
          <p:spPr bwMode="auto">
            <a:xfrm>
              <a:off x="2957107" y="1887475"/>
              <a:ext cx="1420" cy="1073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3" name="Line 60"/>
            <p:cNvSpPr>
              <a:spLocks noChangeShapeType="1"/>
            </p:cNvSpPr>
            <p:nvPr/>
          </p:nvSpPr>
          <p:spPr bwMode="auto">
            <a:xfrm>
              <a:off x="2957107" y="2960619"/>
              <a:ext cx="1420" cy="1073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4" name="Line 61"/>
            <p:cNvSpPr>
              <a:spLocks noChangeShapeType="1"/>
            </p:cNvSpPr>
            <p:nvPr/>
          </p:nvSpPr>
          <p:spPr bwMode="auto">
            <a:xfrm>
              <a:off x="2957107" y="4033767"/>
              <a:ext cx="1420" cy="1073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5" name="Line 62"/>
            <p:cNvSpPr>
              <a:spLocks noChangeShapeType="1"/>
            </p:cNvSpPr>
            <p:nvPr/>
          </p:nvSpPr>
          <p:spPr bwMode="auto">
            <a:xfrm>
              <a:off x="2957107" y="5106907"/>
              <a:ext cx="1420" cy="990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26" name="Text Box 64"/>
            <p:cNvSpPr txBox="1">
              <a:spLocks noChangeArrowheads="1"/>
            </p:cNvSpPr>
            <p:nvPr/>
          </p:nvSpPr>
          <p:spPr bwMode="auto">
            <a:xfrm>
              <a:off x="3112734" y="2282304"/>
              <a:ext cx="1641641" cy="48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C4100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宋体" panose="02010600030101010101" pitchFamily="2" charset="-122"/>
                  <a:cs typeface="Arial" panose="020B0604020202020204" pitchFamily="34" charset="0"/>
                </a:rPr>
                <a:t>(4G)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Box 65"/>
            <p:cNvSpPr txBox="1">
              <a:spLocks noChangeArrowheads="1"/>
            </p:cNvSpPr>
            <p:nvPr/>
          </p:nvSpPr>
          <p:spPr bwMode="auto">
            <a:xfrm>
              <a:off x="3112734" y="3329128"/>
              <a:ext cx="1641641" cy="48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C3100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宋体" panose="02010600030101010101" pitchFamily="2" charset="-122"/>
                  <a:cs typeface="Arial" panose="020B0604020202020204" pitchFamily="34" charset="0"/>
                </a:rPr>
                <a:t>(3G)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 Box 66"/>
            <p:cNvSpPr txBox="1">
              <a:spLocks noChangeArrowheads="1"/>
            </p:cNvSpPr>
            <p:nvPr/>
          </p:nvSpPr>
          <p:spPr bwMode="auto">
            <a:xfrm>
              <a:off x="3112734" y="4377975"/>
              <a:ext cx="1641641" cy="48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C2100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宋体" panose="02010600030101010101" pitchFamily="2" charset="-122"/>
                  <a:cs typeface="Arial" panose="020B0604020202020204" pitchFamily="34" charset="0"/>
                </a:rPr>
                <a:t>(2G)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29" name="Line 70"/>
            <p:cNvSpPr>
              <a:spLocks noChangeShapeType="1"/>
            </p:cNvSpPr>
            <p:nvPr/>
          </p:nvSpPr>
          <p:spPr bwMode="gray">
            <a:xfrm>
              <a:off x="6667009" y="5080585"/>
              <a:ext cx="2139094" cy="2023"/>
            </a:xfrm>
            <a:prstGeom prst="line">
              <a:avLst/>
            </a:prstGeom>
            <a:noFill/>
            <a:ln w="19050" cap="rnd">
              <a:solidFill>
                <a:srgbClr val="5F5F5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30" name="Freeform 71"/>
            <p:cNvSpPr/>
            <p:nvPr/>
          </p:nvSpPr>
          <p:spPr bwMode="gray">
            <a:xfrm>
              <a:off x="8319229" y="4544010"/>
              <a:ext cx="800562" cy="1575298"/>
            </a:xfrm>
            <a:custGeom>
              <a:avLst/>
              <a:gdLst>
                <a:gd name="T0" fmla="*/ 399 w 847"/>
                <a:gd name="T1" fmla="*/ 1078 h 1079"/>
                <a:gd name="T2" fmla="*/ 0 w 847"/>
                <a:gd name="T3" fmla="*/ 459 h 1079"/>
                <a:gd name="T4" fmla="*/ 374 w 847"/>
                <a:gd name="T5" fmla="*/ 0 h 1079"/>
                <a:gd name="T6" fmla="*/ 846 w 847"/>
                <a:gd name="T7" fmla="*/ 536 h 1079"/>
                <a:gd name="T8" fmla="*/ 399 w 847"/>
                <a:gd name="T9" fmla="*/ 1078 h 10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7"/>
                <a:gd name="T16" fmla="*/ 0 h 1079"/>
                <a:gd name="T17" fmla="*/ 847 w 847"/>
                <a:gd name="T18" fmla="*/ 1079 h 10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7" h="1079">
                  <a:moveTo>
                    <a:pt x="399" y="1078"/>
                  </a:moveTo>
                  <a:lnTo>
                    <a:pt x="0" y="459"/>
                  </a:lnTo>
                  <a:lnTo>
                    <a:pt x="374" y="0"/>
                  </a:lnTo>
                  <a:lnTo>
                    <a:pt x="846" y="536"/>
                  </a:lnTo>
                  <a:lnTo>
                    <a:pt x="399" y="1078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66667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1" name="Freeform 72"/>
            <p:cNvSpPr/>
            <p:nvPr/>
          </p:nvSpPr>
          <p:spPr bwMode="gray">
            <a:xfrm>
              <a:off x="4940969" y="4544008"/>
              <a:ext cx="3731701" cy="670212"/>
            </a:xfrm>
            <a:custGeom>
              <a:avLst/>
              <a:gdLst>
                <a:gd name="T0" fmla="*/ 0 w 3947"/>
                <a:gd name="T1" fmla="*/ 459 h 460"/>
                <a:gd name="T2" fmla="*/ 3573 w 3947"/>
                <a:gd name="T3" fmla="*/ 459 h 460"/>
                <a:gd name="T4" fmla="*/ 3946 w 3947"/>
                <a:gd name="T5" fmla="*/ 0 h 460"/>
                <a:gd name="T6" fmla="*/ 505 w 3947"/>
                <a:gd name="T7" fmla="*/ 0 h 460"/>
                <a:gd name="T8" fmla="*/ 0 w 3947"/>
                <a:gd name="T9" fmla="*/ 4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47"/>
                <a:gd name="T16" fmla="*/ 0 h 460"/>
                <a:gd name="T17" fmla="*/ 3947 w 3947"/>
                <a:gd name="T18" fmla="*/ 460 h 4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47" h="460">
                  <a:moveTo>
                    <a:pt x="0" y="459"/>
                  </a:moveTo>
                  <a:lnTo>
                    <a:pt x="3573" y="459"/>
                  </a:lnTo>
                  <a:lnTo>
                    <a:pt x="3946" y="0"/>
                  </a:lnTo>
                  <a:lnTo>
                    <a:pt x="505" y="0"/>
                  </a:lnTo>
                  <a:lnTo>
                    <a:pt x="0" y="459"/>
                  </a:lnTo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56078"/>
                    <a:invGamma/>
                  </a:schemeClr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2" name="Freeform 73"/>
            <p:cNvSpPr/>
            <p:nvPr/>
          </p:nvSpPr>
          <p:spPr bwMode="gray">
            <a:xfrm>
              <a:off x="4577591" y="5212201"/>
              <a:ext cx="4120628" cy="909137"/>
            </a:xfrm>
            <a:custGeom>
              <a:avLst/>
              <a:gdLst>
                <a:gd name="T0" fmla="*/ 383 w 4357"/>
                <a:gd name="T1" fmla="*/ 0 h 623"/>
                <a:gd name="T2" fmla="*/ 3954 w 4357"/>
                <a:gd name="T3" fmla="*/ 0 h 623"/>
                <a:gd name="T4" fmla="*/ 4356 w 4357"/>
                <a:gd name="T5" fmla="*/ 622 h 623"/>
                <a:gd name="T6" fmla="*/ 0 w 4357"/>
                <a:gd name="T7" fmla="*/ 622 h 623"/>
                <a:gd name="T8" fmla="*/ 383 w 4357"/>
                <a:gd name="T9" fmla="*/ 0 h 6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7"/>
                <a:gd name="T16" fmla="*/ 0 h 623"/>
                <a:gd name="T17" fmla="*/ 4357 w 4357"/>
                <a:gd name="T18" fmla="*/ 623 h 6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7" h="623">
                  <a:moveTo>
                    <a:pt x="383" y="0"/>
                  </a:moveTo>
                  <a:lnTo>
                    <a:pt x="3954" y="0"/>
                  </a:lnTo>
                  <a:lnTo>
                    <a:pt x="4356" y="622"/>
                  </a:lnTo>
                  <a:lnTo>
                    <a:pt x="0" y="622"/>
                  </a:lnTo>
                  <a:lnTo>
                    <a:pt x="383" y="0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tint val="60392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3" name="Freeform 74"/>
            <p:cNvSpPr/>
            <p:nvPr/>
          </p:nvSpPr>
          <p:spPr bwMode="ltGray">
            <a:xfrm>
              <a:off x="7900499" y="3651077"/>
              <a:ext cx="708298" cy="1427485"/>
            </a:xfrm>
            <a:custGeom>
              <a:avLst/>
              <a:gdLst>
                <a:gd name="T0" fmla="*/ 382 w 749"/>
                <a:gd name="T1" fmla="*/ 976 h 977"/>
                <a:gd name="T2" fmla="*/ 0 w 749"/>
                <a:gd name="T3" fmla="*/ 342 h 977"/>
                <a:gd name="T4" fmla="*/ 280 w 749"/>
                <a:gd name="T5" fmla="*/ 0 h 977"/>
                <a:gd name="T6" fmla="*/ 748 w 749"/>
                <a:gd name="T7" fmla="*/ 538 h 977"/>
                <a:gd name="T8" fmla="*/ 382 w 749"/>
                <a:gd name="T9" fmla="*/ 976 h 9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977"/>
                <a:gd name="T17" fmla="*/ 749 w 749"/>
                <a:gd name="T18" fmla="*/ 977 h 9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977">
                  <a:moveTo>
                    <a:pt x="382" y="976"/>
                  </a:moveTo>
                  <a:lnTo>
                    <a:pt x="0" y="342"/>
                  </a:lnTo>
                  <a:lnTo>
                    <a:pt x="280" y="0"/>
                  </a:lnTo>
                  <a:lnTo>
                    <a:pt x="748" y="538"/>
                  </a:lnTo>
                  <a:lnTo>
                    <a:pt x="382" y="976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4" name="Freeform 75"/>
            <p:cNvSpPr/>
            <p:nvPr/>
          </p:nvSpPr>
          <p:spPr bwMode="ltGray">
            <a:xfrm>
              <a:off x="5365382" y="3651076"/>
              <a:ext cx="2803387" cy="502150"/>
            </a:xfrm>
            <a:custGeom>
              <a:avLst/>
              <a:gdLst>
                <a:gd name="T0" fmla="*/ 0 w 2964"/>
                <a:gd name="T1" fmla="*/ 343 h 344"/>
                <a:gd name="T2" fmla="*/ 2684 w 2964"/>
                <a:gd name="T3" fmla="*/ 343 h 344"/>
                <a:gd name="T4" fmla="*/ 2963 w 2964"/>
                <a:gd name="T5" fmla="*/ 0 h 344"/>
                <a:gd name="T6" fmla="*/ 531 w 2964"/>
                <a:gd name="T7" fmla="*/ 1 h 344"/>
                <a:gd name="T8" fmla="*/ 0 w 2964"/>
                <a:gd name="T9" fmla="*/ 343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4"/>
                <a:gd name="T16" fmla="*/ 0 h 344"/>
                <a:gd name="T17" fmla="*/ 2964 w 296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4" h="344">
                  <a:moveTo>
                    <a:pt x="0" y="343"/>
                  </a:moveTo>
                  <a:lnTo>
                    <a:pt x="2684" y="343"/>
                  </a:lnTo>
                  <a:lnTo>
                    <a:pt x="2963" y="0"/>
                  </a:lnTo>
                  <a:lnTo>
                    <a:pt x="531" y="1"/>
                  </a:lnTo>
                  <a:lnTo>
                    <a:pt x="0" y="34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5" name="Freeform 76"/>
            <p:cNvSpPr/>
            <p:nvPr/>
          </p:nvSpPr>
          <p:spPr bwMode="ltGray">
            <a:xfrm>
              <a:off x="5010521" y="4153223"/>
              <a:ext cx="3254769" cy="925335"/>
            </a:xfrm>
            <a:custGeom>
              <a:avLst/>
              <a:gdLst>
                <a:gd name="T0" fmla="*/ 0 w 3443"/>
                <a:gd name="T1" fmla="*/ 633 h 634"/>
                <a:gd name="T2" fmla="*/ 3442 w 3443"/>
                <a:gd name="T3" fmla="*/ 633 h 634"/>
                <a:gd name="T4" fmla="*/ 3060 w 3443"/>
                <a:gd name="T5" fmla="*/ 0 h 634"/>
                <a:gd name="T6" fmla="*/ 377 w 3443"/>
                <a:gd name="T7" fmla="*/ 0 h 634"/>
                <a:gd name="T8" fmla="*/ 0 w 3443"/>
                <a:gd name="T9" fmla="*/ 633 h 6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3"/>
                <a:gd name="T16" fmla="*/ 0 h 634"/>
                <a:gd name="T17" fmla="*/ 3443 w 3443"/>
                <a:gd name="T18" fmla="*/ 634 h 6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3" h="634">
                  <a:moveTo>
                    <a:pt x="0" y="633"/>
                  </a:moveTo>
                  <a:lnTo>
                    <a:pt x="3442" y="633"/>
                  </a:lnTo>
                  <a:lnTo>
                    <a:pt x="3060" y="0"/>
                  </a:lnTo>
                  <a:lnTo>
                    <a:pt x="377" y="0"/>
                  </a:lnTo>
                  <a:lnTo>
                    <a:pt x="0" y="633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47451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6" name="Freeform 77"/>
            <p:cNvSpPr/>
            <p:nvPr/>
          </p:nvSpPr>
          <p:spPr bwMode="gray">
            <a:xfrm>
              <a:off x="7481765" y="2768266"/>
              <a:ext cx="620295" cy="1241203"/>
            </a:xfrm>
            <a:custGeom>
              <a:avLst/>
              <a:gdLst>
                <a:gd name="T0" fmla="*/ 0 w 655"/>
                <a:gd name="T1" fmla="*/ 230 h 849"/>
                <a:gd name="T2" fmla="*/ 387 w 655"/>
                <a:gd name="T3" fmla="*/ 848 h 849"/>
                <a:gd name="T4" fmla="*/ 654 w 655"/>
                <a:gd name="T5" fmla="*/ 531 h 849"/>
                <a:gd name="T6" fmla="*/ 188 w 655"/>
                <a:gd name="T7" fmla="*/ 0 h 849"/>
                <a:gd name="T8" fmla="*/ 0 w 655"/>
                <a:gd name="T9" fmla="*/ 230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69020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7" name="Freeform 78"/>
            <p:cNvSpPr/>
            <p:nvPr/>
          </p:nvSpPr>
          <p:spPr bwMode="gray">
            <a:xfrm>
              <a:off x="5786954" y="2768259"/>
              <a:ext cx="1872239" cy="336117"/>
            </a:xfrm>
            <a:custGeom>
              <a:avLst/>
              <a:gdLst>
                <a:gd name="T0" fmla="*/ 0 w 1980"/>
                <a:gd name="T1" fmla="*/ 228 h 229"/>
                <a:gd name="T2" fmla="*/ 1791 w 1980"/>
                <a:gd name="T3" fmla="*/ 228 h 229"/>
                <a:gd name="T4" fmla="*/ 1979 w 1980"/>
                <a:gd name="T5" fmla="*/ 0 h 229"/>
                <a:gd name="T6" fmla="*/ 500 w 1980"/>
                <a:gd name="T7" fmla="*/ 0 h 229"/>
                <a:gd name="T8" fmla="*/ 0 w 1980"/>
                <a:gd name="T9" fmla="*/ 228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5882"/>
                    <a:invGamma/>
                  </a:schemeClr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8" name="Freeform 79"/>
            <p:cNvSpPr/>
            <p:nvPr/>
          </p:nvSpPr>
          <p:spPr bwMode="gray">
            <a:xfrm>
              <a:off x="5426416" y="3102349"/>
              <a:ext cx="2421560" cy="907112"/>
            </a:xfrm>
            <a:custGeom>
              <a:avLst/>
              <a:gdLst>
                <a:gd name="T0" fmla="*/ 0 w 2561"/>
                <a:gd name="T1" fmla="*/ 620 h 621"/>
                <a:gd name="T2" fmla="*/ 2560 w 2561"/>
                <a:gd name="T3" fmla="*/ 620 h 621"/>
                <a:gd name="T4" fmla="*/ 2172 w 2561"/>
                <a:gd name="T5" fmla="*/ 0 h 621"/>
                <a:gd name="T6" fmla="*/ 382 w 2561"/>
                <a:gd name="T7" fmla="*/ 0 h 621"/>
                <a:gd name="T8" fmla="*/ 0 w 2561"/>
                <a:gd name="T9" fmla="*/ 620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tint val="43922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39" name="Freeform 80"/>
            <p:cNvSpPr/>
            <p:nvPr/>
          </p:nvSpPr>
          <p:spPr bwMode="ltGray">
            <a:xfrm>
              <a:off x="7058774" y="1873302"/>
              <a:ext cx="533707" cy="1079219"/>
            </a:xfrm>
            <a:custGeom>
              <a:avLst/>
              <a:gdLst>
                <a:gd name="T0" fmla="*/ 385 w 564"/>
                <a:gd name="T1" fmla="*/ 737 h 738"/>
                <a:gd name="T2" fmla="*/ 563 w 564"/>
                <a:gd name="T3" fmla="*/ 527 h 738"/>
                <a:gd name="T4" fmla="*/ 97 w 564"/>
                <a:gd name="T5" fmla="*/ 0 h 738"/>
                <a:gd name="T6" fmla="*/ 0 w 564"/>
                <a:gd name="T7" fmla="*/ 111 h 738"/>
                <a:gd name="T8" fmla="*/ 385 w 564"/>
                <a:gd name="T9" fmla="*/ 737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4"/>
                <a:gd name="T16" fmla="*/ 0 h 738"/>
                <a:gd name="T17" fmla="*/ 564 w 564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4" h="738">
                  <a:moveTo>
                    <a:pt x="385" y="737"/>
                  </a:moveTo>
                  <a:lnTo>
                    <a:pt x="563" y="527"/>
                  </a:lnTo>
                  <a:lnTo>
                    <a:pt x="97" y="0"/>
                  </a:lnTo>
                  <a:lnTo>
                    <a:pt x="0" y="111"/>
                  </a:lnTo>
                  <a:lnTo>
                    <a:pt x="385" y="737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0" name="Freeform 81"/>
            <p:cNvSpPr/>
            <p:nvPr/>
          </p:nvSpPr>
          <p:spPr bwMode="ltGray">
            <a:xfrm>
              <a:off x="6215622" y="1873294"/>
              <a:ext cx="933991" cy="161985"/>
            </a:xfrm>
            <a:custGeom>
              <a:avLst/>
              <a:gdLst>
                <a:gd name="T0" fmla="*/ 0 w 987"/>
                <a:gd name="T1" fmla="*/ 109 h 110"/>
                <a:gd name="T2" fmla="*/ 889 w 987"/>
                <a:gd name="T3" fmla="*/ 109 h 110"/>
                <a:gd name="T4" fmla="*/ 986 w 987"/>
                <a:gd name="T5" fmla="*/ 0 h 110"/>
                <a:gd name="T6" fmla="*/ 308 w 987"/>
                <a:gd name="T7" fmla="*/ 0 h 110"/>
                <a:gd name="T8" fmla="*/ 0 w 987"/>
                <a:gd name="T9" fmla="*/ 109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7"/>
                <a:gd name="T16" fmla="*/ 0 h 110"/>
                <a:gd name="T17" fmla="*/ 987 w 987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7" h="110">
                  <a:moveTo>
                    <a:pt x="0" y="109"/>
                  </a:moveTo>
                  <a:lnTo>
                    <a:pt x="889" y="109"/>
                  </a:lnTo>
                  <a:lnTo>
                    <a:pt x="986" y="0"/>
                  </a:lnTo>
                  <a:lnTo>
                    <a:pt x="308" y="0"/>
                  </a:lnTo>
                  <a:lnTo>
                    <a:pt x="0" y="109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1" name="Freeform 82"/>
            <p:cNvSpPr/>
            <p:nvPr/>
          </p:nvSpPr>
          <p:spPr bwMode="ltGray">
            <a:xfrm>
              <a:off x="5847990" y="2033258"/>
              <a:ext cx="1576995" cy="919260"/>
            </a:xfrm>
            <a:custGeom>
              <a:avLst/>
              <a:gdLst>
                <a:gd name="T0" fmla="*/ 0 w 1669"/>
                <a:gd name="T1" fmla="*/ 628 h 629"/>
                <a:gd name="T2" fmla="*/ 1668 w 1669"/>
                <a:gd name="T3" fmla="*/ 628 h 629"/>
                <a:gd name="T4" fmla="*/ 1281 w 1669"/>
                <a:gd name="T5" fmla="*/ 0 h 629"/>
                <a:gd name="T6" fmla="*/ 388 w 1669"/>
                <a:gd name="T7" fmla="*/ 0 h 629"/>
                <a:gd name="T8" fmla="*/ 0 w 1669"/>
                <a:gd name="T9" fmla="*/ 628 h 6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9"/>
                <a:gd name="T16" fmla="*/ 0 h 629"/>
                <a:gd name="T17" fmla="*/ 1669 w 1669"/>
                <a:gd name="T18" fmla="*/ 629 h 6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9" h="629">
                  <a:moveTo>
                    <a:pt x="0" y="628"/>
                  </a:moveTo>
                  <a:lnTo>
                    <a:pt x="1668" y="628"/>
                  </a:lnTo>
                  <a:lnTo>
                    <a:pt x="1281" y="0"/>
                  </a:lnTo>
                  <a:lnTo>
                    <a:pt x="388" y="0"/>
                  </a:lnTo>
                  <a:lnTo>
                    <a:pt x="0" y="628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tint val="63922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Freeform 83"/>
            <p:cNvSpPr/>
            <p:nvPr/>
          </p:nvSpPr>
          <p:spPr bwMode="gray">
            <a:xfrm>
              <a:off x="6632939" y="980357"/>
              <a:ext cx="451380" cy="913186"/>
            </a:xfrm>
            <a:custGeom>
              <a:avLst/>
              <a:gdLst>
                <a:gd name="T0" fmla="*/ 387 w 477"/>
                <a:gd name="T1" fmla="*/ 624 h 625"/>
                <a:gd name="T2" fmla="*/ 476 w 477"/>
                <a:gd name="T3" fmla="*/ 527 h 625"/>
                <a:gd name="T4" fmla="*/ 0 w 477"/>
                <a:gd name="T5" fmla="*/ 0 h 625"/>
                <a:gd name="T6" fmla="*/ 387 w 477"/>
                <a:gd name="T7" fmla="*/ 624 h 6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7"/>
                <a:gd name="T13" fmla="*/ 0 h 625"/>
                <a:gd name="T14" fmla="*/ 477 w 477"/>
                <a:gd name="T15" fmla="*/ 625 h 6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7" h="625">
                  <a:moveTo>
                    <a:pt x="387" y="624"/>
                  </a:moveTo>
                  <a:lnTo>
                    <a:pt x="476" y="527"/>
                  </a:lnTo>
                  <a:lnTo>
                    <a:pt x="0" y="0"/>
                  </a:lnTo>
                  <a:lnTo>
                    <a:pt x="387" y="624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6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Freeform 84"/>
            <p:cNvSpPr/>
            <p:nvPr/>
          </p:nvSpPr>
          <p:spPr bwMode="gray">
            <a:xfrm>
              <a:off x="6266723" y="980357"/>
              <a:ext cx="732430" cy="913186"/>
            </a:xfrm>
            <a:custGeom>
              <a:avLst/>
              <a:gdLst>
                <a:gd name="T0" fmla="*/ 0 w 773"/>
                <a:gd name="T1" fmla="*/ 624 h 625"/>
                <a:gd name="T2" fmla="*/ 772 w 773"/>
                <a:gd name="T3" fmla="*/ 624 h 625"/>
                <a:gd name="T4" fmla="*/ 387 w 773"/>
                <a:gd name="T5" fmla="*/ 0 h 625"/>
                <a:gd name="T6" fmla="*/ 0 w 773"/>
                <a:gd name="T7" fmla="*/ 624 h 6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3"/>
                <a:gd name="T13" fmla="*/ 0 h 625"/>
                <a:gd name="T14" fmla="*/ 773 w 773"/>
                <a:gd name="T15" fmla="*/ 625 h 6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3" h="625">
                  <a:moveTo>
                    <a:pt x="0" y="624"/>
                  </a:moveTo>
                  <a:lnTo>
                    <a:pt x="772" y="624"/>
                  </a:lnTo>
                  <a:lnTo>
                    <a:pt x="387" y="0"/>
                  </a:lnTo>
                  <a:lnTo>
                    <a:pt x="0" y="624"/>
                  </a:lnTo>
                </a:path>
              </a:pathLst>
            </a:custGeom>
            <a:gradFill rotWithShape="0">
              <a:gsLst>
                <a:gs pos="0">
                  <a:schemeClr val="folHlink">
                    <a:gamma/>
                    <a:tint val="47451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 cap="rnd">
              <a:noFill/>
              <a:rou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 Box 85"/>
            <p:cNvSpPr txBox="1">
              <a:spLocks noChangeArrowheads="1"/>
            </p:cNvSpPr>
            <p:nvPr/>
          </p:nvSpPr>
          <p:spPr bwMode="gray">
            <a:xfrm>
              <a:off x="6258209" y="1466308"/>
              <a:ext cx="826812" cy="3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Cat12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5" name="Text Box 86"/>
            <p:cNvSpPr txBox="1">
              <a:spLocks noChangeArrowheads="1"/>
            </p:cNvSpPr>
            <p:nvPr/>
          </p:nvSpPr>
          <p:spPr bwMode="gray">
            <a:xfrm>
              <a:off x="5921827" y="2351223"/>
              <a:ext cx="1738203" cy="3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Cat4 150Mbps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6" name="Text Box 87"/>
            <p:cNvSpPr txBox="1">
              <a:spLocks noChangeArrowheads="1"/>
            </p:cNvSpPr>
            <p:nvPr/>
          </p:nvSpPr>
          <p:spPr bwMode="gray">
            <a:xfrm>
              <a:off x="5833796" y="3445885"/>
              <a:ext cx="1844261" cy="3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Cat3 100Mbps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 Box 88"/>
            <p:cNvSpPr txBox="1">
              <a:spLocks noChangeArrowheads="1"/>
            </p:cNvSpPr>
            <p:nvPr/>
          </p:nvSpPr>
          <p:spPr bwMode="gray">
            <a:xfrm>
              <a:off x="5786957" y="4480217"/>
              <a:ext cx="1606492" cy="3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Cat1 10Mbps 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49" name="Text Box 89"/>
            <p:cNvSpPr txBox="1">
              <a:spLocks noChangeArrowheads="1"/>
            </p:cNvSpPr>
            <p:nvPr/>
          </p:nvSpPr>
          <p:spPr bwMode="gray">
            <a:xfrm>
              <a:off x="5711012" y="5572611"/>
              <a:ext cx="1836752" cy="3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NB-</a:t>
              </a: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IoT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&lt;1Mbps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0" name="Text Box 64"/>
            <p:cNvSpPr txBox="1">
              <a:spLocks noChangeArrowheads="1"/>
            </p:cNvSpPr>
            <p:nvPr/>
          </p:nvSpPr>
          <p:spPr bwMode="auto">
            <a:xfrm>
              <a:off x="3119992" y="1244531"/>
              <a:ext cx="840167" cy="48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C5X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1" name="Text Box 67"/>
            <p:cNvSpPr txBox="1">
              <a:spLocks noChangeArrowheads="1"/>
            </p:cNvSpPr>
            <p:nvPr/>
          </p:nvSpPr>
          <p:spPr bwMode="auto">
            <a:xfrm>
              <a:off x="3112739" y="5426827"/>
              <a:ext cx="2572798" cy="48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2231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C1100(NB-IoT)  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2231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2843353" y="4822196"/>
            <a:ext cx="4194960" cy="317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Lenovo C1100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8" y="4805589"/>
            <a:ext cx="2267240" cy="1434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0" name="文本框 69"/>
          <p:cNvSpPr txBox="1"/>
          <p:nvPr/>
        </p:nvSpPr>
        <p:spPr>
          <a:xfrm>
            <a:off x="2791887" y="5206096"/>
            <a:ext cx="2473754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三重验证、可靠商用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通过实验室、实验网、运营商实网验证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6F71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文本框 4"/>
          <p:cNvSpPr txBox="1"/>
          <p:nvPr/>
        </p:nvSpPr>
        <p:spPr>
          <a:xfrm>
            <a:off x="2817729" y="5750566"/>
            <a:ext cx="25587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多模、可个性化定制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NB-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eMTC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GPRS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6F71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文本框 5"/>
          <p:cNvSpPr txBox="1"/>
          <p:nvPr/>
        </p:nvSpPr>
        <p:spPr>
          <a:xfrm>
            <a:off x="5430614" y="5229179"/>
            <a:ext cx="1350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全网通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B3/5/8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全频段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6F71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文本框 3"/>
          <p:cNvSpPr txBox="1"/>
          <p:nvPr/>
        </p:nvSpPr>
        <p:spPr>
          <a:xfrm>
            <a:off x="4814259" y="5757554"/>
            <a:ext cx="25827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标准协议、不挑基站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F71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标准协议：爱立信、大唐、中兴、华为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6F71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9349913" y="4805589"/>
            <a:ext cx="1612681" cy="1612681"/>
            <a:chOff x="4953000" y="2286000"/>
            <a:chExt cx="2286000" cy="2286000"/>
          </a:xfrm>
        </p:grpSpPr>
        <p:pic>
          <p:nvPicPr>
            <p:cNvPr id="87044" name="Picture 4" descr="https://timgsa.baidu.com/timg?image&amp;quality=80&amp;size=b9999_10000&amp;sec=1513258145481&amp;di=ec9593a98953c32fdde4ec261c1e9547&amp;imgtype=0&amp;src=http%3A%2F%2Fimg.diytrade.com%2Fseimg%2F2206401%2F41057583-5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286000"/>
              <a:ext cx="2286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7926" y="3406647"/>
              <a:ext cx="427038" cy="93136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7390489" y="1033244"/>
            <a:ext cx="4046546" cy="5226879"/>
            <a:chOff x="7390489" y="1033244"/>
            <a:chExt cx="4046546" cy="5486847"/>
          </a:xfrm>
        </p:grpSpPr>
        <p:sp>
          <p:nvSpPr>
            <p:cNvPr id="74" name="文本框 73"/>
            <p:cNvSpPr txBox="1"/>
            <p:nvPr/>
          </p:nvSpPr>
          <p:spPr>
            <a:xfrm>
              <a:off x="7441422" y="1453805"/>
              <a:ext cx="27573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智能车联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Think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Tbox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22" r="335" b="1140"/>
            <a:stretch>
              <a:fillRect/>
            </a:stretch>
          </p:blipFill>
          <p:spPr>
            <a:xfrm>
              <a:off x="9406176" y="1431803"/>
              <a:ext cx="1493728" cy="742990"/>
            </a:xfrm>
            <a:custGeom>
              <a:avLst/>
              <a:gdLst>
                <a:gd name="connsiteX0" fmla="*/ 1299799 w 1766524"/>
                <a:gd name="connsiteY0" fmla="*/ 0 h 878681"/>
                <a:gd name="connsiteX1" fmla="*/ 1711755 w 1766524"/>
                <a:gd name="connsiteY1" fmla="*/ 266700 h 878681"/>
                <a:gd name="connsiteX2" fmla="*/ 1749855 w 1766524"/>
                <a:gd name="connsiteY2" fmla="*/ 316706 h 878681"/>
                <a:gd name="connsiteX3" fmla="*/ 1766524 w 1766524"/>
                <a:gd name="connsiteY3" fmla="*/ 388144 h 878681"/>
                <a:gd name="connsiteX4" fmla="*/ 1756999 w 1766524"/>
                <a:gd name="connsiteY4" fmla="*/ 688181 h 878681"/>
                <a:gd name="connsiteX5" fmla="*/ 1709374 w 1766524"/>
                <a:gd name="connsiteY5" fmla="*/ 700087 h 878681"/>
                <a:gd name="connsiteX6" fmla="*/ 356824 w 1766524"/>
                <a:gd name="connsiteY6" fmla="*/ 878681 h 878681"/>
                <a:gd name="connsiteX7" fmla="*/ 0 w 1766524"/>
                <a:gd name="connsiteY7" fmla="*/ 545501 h 878681"/>
                <a:gd name="connsiteX8" fmla="*/ 0 w 1766524"/>
                <a:gd name="connsiteY8" fmla="*/ 161596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6524" h="878681">
                  <a:moveTo>
                    <a:pt x="1299799" y="0"/>
                  </a:moveTo>
                  <a:lnTo>
                    <a:pt x="1711755" y="266700"/>
                  </a:lnTo>
                  <a:lnTo>
                    <a:pt x="1749855" y="316706"/>
                  </a:lnTo>
                  <a:lnTo>
                    <a:pt x="1766524" y="388144"/>
                  </a:lnTo>
                  <a:lnTo>
                    <a:pt x="1756999" y="688181"/>
                  </a:lnTo>
                  <a:lnTo>
                    <a:pt x="1709374" y="700087"/>
                  </a:lnTo>
                  <a:lnTo>
                    <a:pt x="356824" y="878681"/>
                  </a:lnTo>
                  <a:lnTo>
                    <a:pt x="0" y="545501"/>
                  </a:lnTo>
                  <a:lnTo>
                    <a:pt x="0" y="161596"/>
                  </a:lnTo>
                  <a:close/>
                </a:path>
              </a:pathLst>
            </a:custGeom>
            <a:solidFill>
              <a:srgbClr val="F7F7F7"/>
            </a:solidFill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9012508" y="2830417"/>
              <a:ext cx="1274713" cy="797259"/>
            </a:xfrm>
            <a:custGeom>
              <a:avLst/>
              <a:gdLst>
                <a:gd name="connsiteX0" fmla="*/ 0 w 2695575"/>
                <a:gd name="connsiteY0" fmla="*/ 1571445 h 1685925"/>
                <a:gd name="connsiteX1" fmla="*/ 50480 w 2695575"/>
                <a:gd name="connsiteY1" fmla="*/ 1685925 h 1685925"/>
                <a:gd name="connsiteX2" fmla="*/ 0 w 2695575"/>
                <a:gd name="connsiteY2" fmla="*/ 1685925 h 1685925"/>
                <a:gd name="connsiteX3" fmla="*/ 0 w 2695575"/>
                <a:gd name="connsiteY3" fmla="*/ 0 h 1685925"/>
                <a:gd name="connsiteX4" fmla="*/ 2695575 w 2695575"/>
                <a:gd name="connsiteY4" fmla="*/ 0 h 1685925"/>
                <a:gd name="connsiteX5" fmla="*/ 2695575 w 2695575"/>
                <a:gd name="connsiteY5" fmla="*/ 1685925 h 1685925"/>
                <a:gd name="connsiteX6" fmla="*/ 1159774 w 2695575"/>
                <a:gd name="connsiteY6" fmla="*/ 1685925 h 1685925"/>
                <a:gd name="connsiteX7" fmla="*/ 1061665 w 2695575"/>
                <a:gd name="connsiteY7" fmla="*/ 1566603 h 1685925"/>
                <a:gd name="connsiteX8" fmla="*/ 0 w 2695575"/>
                <a:gd name="connsiteY8" fmla="*/ 1259716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5575" h="1685925">
                  <a:moveTo>
                    <a:pt x="0" y="1571445"/>
                  </a:moveTo>
                  <a:lnTo>
                    <a:pt x="50480" y="1685925"/>
                  </a:lnTo>
                  <a:lnTo>
                    <a:pt x="0" y="1685925"/>
                  </a:lnTo>
                  <a:close/>
                  <a:moveTo>
                    <a:pt x="0" y="0"/>
                  </a:moveTo>
                  <a:lnTo>
                    <a:pt x="2695575" y="0"/>
                  </a:lnTo>
                  <a:lnTo>
                    <a:pt x="2695575" y="1685925"/>
                  </a:lnTo>
                  <a:lnTo>
                    <a:pt x="1159774" y="1685925"/>
                  </a:lnTo>
                  <a:lnTo>
                    <a:pt x="1061665" y="1566603"/>
                  </a:lnTo>
                  <a:lnTo>
                    <a:pt x="0" y="1259716"/>
                  </a:lnTo>
                  <a:close/>
                </a:path>
              </a:pathLst>
            </a:custGeom>
          </p:spPr>
        </p:pic>
        <p:pic>
          <p:nvPicPr>
            <p:cNvPr id="87042" name="Picture 2" descr="https://timgsa.baidu.com/timg?image&amp;quality=80&amp;size=b9999_10000&amp;sec=1513255059198&amp;di=3a8df341e6dcd3e5cd99a844365dd6aa&amp;imgtype=0&amp;src=http%3A%2F%2Fimg2.goepe.com%2F2017012%2F2_1483669002_8405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8" t="12205" r="27473" b="20246"/>
            <a:stretch>
              <a:fillRect/>
            </a:stretch>
          </p:blipFill>
          <p:spPr bwMode="auto">
            <a:xfrm>
              <a:off x="10287221" y="2747880"/>
              <a:ext cx="963454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文本框 79"/>
            <p:cNvSpPr txBox="1"/>
            <p:nvPr/>
          </p:nvSpPr>
          <p:spPr>
            <a:xfrm>
              <a:off x="7483616" y="2957887"/>
              <a:ext cx="166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工业网关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462707" y="5594354"/>
              <a:ext cx="166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卫星网关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19506" y="4072422"/>
              <a:ext cx="1558547" cy="682441"/>
            </a:xfrm>
            <a:prstGeom prst="rect">
              <a:avLst/>
            </a:prstGeom>
          </p:spPr>
        </p:pic>
        <p:sp>
          <p:nvSpPr>
            <p:cNvPr id="87" name="文本框 86"/>
            <p:cNvSpPr txBox="1"/>
            <p:nvPr/>
          </p:nvSpPr>
          <p:spPr>
            <a:xfrm>
              <a:off x="7462707" y="4290643"/>
              <a:ext cx="166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LoRa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rPr>
                <a:t>网关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390489" y="1033244"/>
              <a:ext cx="1549801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8940291" y="1033244"/>
              <a:ext cx="2496744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390489" y="2440228"/>
              <a:ext cx="1549801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940291" y="2440228"/>
              <a:ext cx="2496744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390489" y="3845157"/>
              <a:ext cx="1549801" cy="127000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8940291" y="3845157"/>
              <a:ext cx="2496744" cy="127000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7390489" y="5115162"/>
              <a:ext cx="1549801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8940291" y="5115162"/>
              <a:ext cx="2496744" cy="140492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82" name="文本框 3"/>
          <p:cNvSpPr txBox="1"/>
          <p:nvPr/>
        </p:nvSpPr>
        <p:spPr>
          <a:xfrm>
            <a:off x="373028" y="6337449"/>
            <a:ext cx="75573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C1100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同时支持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MQTT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NB-IoT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模组，已成功接入中国电信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6F71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l" defTabSz="11423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40">
                <a:solidFill>
                  <a:prstClr val="white"/>
                </a:solidFill>
                <a:cs typeface="Arial" panose="020B0604020202020204" pitchFamily="34" charset="0"/>
              </a:rPr>
              <a:t>2018 Lenovo Internal. All rights reserved.</a:t>
            </a:r>
            <a:endParaRPr kumimoji="0" lang="en-US" sz="9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/>
              <a:t>C1100——</a:t>
            </a:r>
            <a:r>
              <a:rPr lang="en-US" altLang="zh-CN" kern="100" dirty="0" err="1"/>
              <a:t>eMTC</a:t>
            </a:r>
            <a:r>
              <a:rPr lang="en-US" altLang="zh-CN" kern="100" dirty="0"/>
              <a:t>/NB-IoT/EGPRS </a:t>
            </a:r>
            <a:r>
              <a:rPr lang="zh-CN" altLang="en-US" kern="100" dirty="0"/>
              <a:t>蜂窝模块</a:t>
            </a:r>
            <a:endParaRPr lang="zh-CN" altLang="en-US" kern="100" dirty="0"/>
          </a:p>
        </p:txBody>
      </p:sp>
      <p:sp>
        <p:nvSpPr>
          <p:cNvPr id="9" name="矩形 8"/>
          <p:cNvSpPr/>
          <p:nvPr/>
        </p:nvSpPr>
        <p:spPr>
          <a:xfrm>
            <a:off x="5759449" y="5317895"/>
            <a:ext cx="5859067" cy="873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59449" y="3055661"/>
            <a:ext cx="5859067" cy="2054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59449" y="1593953"/>
            <a:ext cx="5859067" cy="125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21826" y="2409459"/>
            <a:ext cx="1370270" cy="1370270"/>
            <a:chOff x="358942" y="1287780"/>
            <a:chExt cx="2064657" cy="2064657"/>
          </a:xfrm>
        </p:grpSpPr>
        <p:grpSp>
          <p:nvGrpSpPr>
            <p:cNvPr id="13" name="组合 12"/>
            <p:cNvGrpSpPr/>
            <p:nvPr/>
          </p:nvGrpSpPr>
          <p:grpSpPr>
            <a:xfrm>
              <a:off x="358942" y="1287780"/>
              <a:ext cx="2064657" cy="2064657"/>
              <a:chOff x="1090462" y="1790700"/>
              <a:chExt cx="2064657" cy="206465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090462" y="1790700"/>
                <a:ext cx="2064657" cy="2064657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60000" lon="0" rev="0"/>
                </a:camera>
                <a:lightRig rig="threePt" dir="t"/>
              </a:scene3d>
              <a:sp3d extrusionH="635000">
                <a:bevelT w="165100" h="38100" prst="coolSlant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l"/>
                <a:endParaRPr lang="zh-CN" altLang="en-US" sz="1200" dirty="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3101144" y="1876178"/>
                <a:ext cx="53975" cy="1928241"/>
                <a:chOff x="3101144" y="1876178"/>
                <a:chExt cx="53975" cy="1928241"/>
              </a:xfrm>
            </p:grpSpPr>
            <p:sp>
              <p:nvSpPr>
                <p:cNvPr id="32" name="任意多边形: 形状 31"/>
                <p:cNvSpPr/>
                <p:nvPr/>
              </p:nvSpPr>
              <p:spPr>
                <a:xfrm>
                  <a:off x="3101144" y="18761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3101144" y="19777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3101144" y="208347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3101144" y="218507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3101144" y="22932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3101144" y="23948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3101144" y="25005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3101144" y="26021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3101144" y="27037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3101144" y="28053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3101144" y="29110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3101144" y="30126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3101144" y="3120902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3101144" y="3222502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3101144" y="33281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3101144" y="34297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3101144" y="352965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3101144" y="363535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3101144" y="373695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 flipH="1">
                <a:off x="1090462" y="1876178"/>
                <a:ext cx="53975" cy="1928241"/>
                <a:chOff x="3101144" y="1876178"/>
                <a:chExt cx="53975" cy="1928241"/>
              </a:xfrm>
            </p:grpSpPr>
            <p:sp>
              <p:nvSpPr>
                <p:cNvPr id="17" name="任意多边形: 形状 12"/>
                <p:cNvSpPr/>
                <p:nvPr/>
              </p:nvSpPr>
              <p:spPr>
                <a:xfrm>
                  <a:off x="3101144" y="18761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18" name="任意多边形: 形状 13"/>
                <p:cNvSpPr/>
                <p:nvPr/>
              </p:nvSpPr>
              <p:spPr>
                <a:xfrm>
                  <a:off x="3101144" y="19777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19" name="任意多边形: 形状 14"/>
                <p:cNvSpPr/>
                <p:nvPr/>
              </p:nvSpPr>
              <p:spPr>
                <a:xfrm>
                  <a:off x="3101144" y="208347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0" name="任意多边形: 形状 15"/>
                <p:cNvSpPr/>
                <p:nvPr/>
              </p:nvSpPr>
              <p:spPr>
                <a:xfrm>
                  <a:off x="3101144" y="218507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1" name="任意多边形: 形状 16"/>
                <p:cNvSpPr/>
                <p:nvPr/>
              </p:nvSpPr>
              <p:spPr>
                <a:xfrm>
                  <a:off x="3101144" y="22932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2" name="任意多边形: 形状 17"/>
                <p:cNvSpPr/>
                <p:nvPr/>
              </p:nvSpPr>
              <p:spPr>
                <a:xfrm>
                  <a:off x="3101144" y="23948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3" name="任意多边形: 形状 18"/>
                <p:cNvSpPr/>
                <p:nvPr/>
              </p:nvSpPr>
              <p:spPr>
                <a:xfrm>
                  <a:off x="3101144" y="25005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4" name="任意多边形: 形状 19"/>
                <p:cNvSpPr/>
                <p:nvPr/>
              </p:nvSpPr>
              <p:spPr>
                <a:xfrm>
                  <a:off x="3101144" y="26021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5" name="任意多边形: 形状 20"/>
                <p:cNvSpPr/>
                <p:nvPr/>
              </p:nvSpPr>
              <p:spPr>
                <a:xfrm>
                  <a:off x="3101144" y="27037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6" name="任意多边形: 形状 21"/>
                <p:cNvSpPr/>
                <p:nvPr/>
              </p:nvSpPr>
              <p:spPr>
                <a:xfrm>
                  <a:off x="3101144" y="2805386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7" name="任意多边形: 形状 22"/>
                <p:cNvSpPr/>
                <p:nvPr/>
              </p:nvSpPr>
              <p:spPr>
                <a:xfrm>
                  <a:off x="3101144" y="29110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8" name="任意多边形: 形状 23"/>
                <p:cNvSpPr/>
                <p:nvPr/>
              </p:nvSpPr>
              <p:spPr>
                <a:xfrm>
                  <a:off x="3101144" y="301267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29" name="任意多边形: 形状 24"/>
                <p:cNvSpPr/>
                <p:nvPr/>
              </p:nvSpPr>
              <p:spPr>
                <a:xfrm>
                  <a:off x="3101144" y="3120902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0" name="任意多边形: 形状 25"/>
                <p:cNvSpPr/>
                <p:nvPr/>
              </p:nvSpPr>
              <p:spPr>
                <a:xfrm>
                  <a:off x="3101144" y="3222502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31" name="任意多边形: 形状 26"/>
                <p:cNvSpPr/>
                <p:nvPr/>
              </p:nvSpPr>
              <p:spPr>
                <a:xfrm>
                  <a:off x="3101144" y="33281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51" name="任意多边形: 形状 27"/>
                <p:cNvSpPr/>
                <p:nvPr/>
              </p:nvSpPr>
              <p:spPr>
                <a:xfrm>
                  <a:off x="3101144" y="3429794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52" name="任意多边形: 形状 28"/>
                <p:cNvSpPr/>
                <p:nvPr/>
              </p:nvSpPr>
              <p:spPr>
                <a:xfrm>
                  <a:off x="3101144" y="3529658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53" name="任意多边形: 形状 29"/>
                <p:cNvSpPr/>
                <p:nvPr/>
              </p:nvSpPr>
              <p:spPr>
                <a:xfrm>
                  <a:off x="3101144" y="363535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  <p:sp>
              <p:nvSpPr>
                <p:cNvPr id="54" name="任意多边形: 形状 30"/>
                <p:cNvSpPr/>
                <p:nvPr/>
              </p:nvSpPr>
              <p:spPr>
                <a:xfrm>
                  <a:off x="3101144" y="3736950"/>
                  <a:ext cx="53975" cy="67469"/>
                </a:xfrm>
                <a:custGeom>
                  <a:avLst/>
                  <a:gdLst>
                    <a:gd name="connsiteX0" fmla="*/ 87842 w 177800"/>
                    <a:gd name="connsiteY0" fmla="*/ 0 h 222250"/>
                    <a:gd name="connsiteX1" fmla="*/ 177800 w 177800"/>
                    <a:gd name="connsiteY1" fmla="*/ 0 h 222250"/>
                    <a:gd name="connsiteX2" fmla="*/ 177800 w 177800"/>
                    <a:gd name="connsiteY2" fmla="*/ 222250 h 222250"/>
                    <a:gd name="connsiteX3" fmla="*/ 87842 w 177800"/>
                    <a:gd name="connsiteY3" fmla="*/ 222250 h 222250"/>
                    <a:gd name="connsiteX4" fmla="*/ 0 w 177800"/>
                    <a:gd name="connsiteY4" fmla="*/ 134408 h 222250"/>
                    <a:gd name="connsiteX5" fmla="*/ 0 w 177800"/>
                    <a:gd name="connsiteY5" fmla="*/ 87842 h 222250"/>
                    <a:gd name="connsiteX6" fmla="*/ 87842 w 177800"/>
                    <a:gd name="connsiteY6" fmla="*/ 0 h 222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800" h="222250">
                      <a:moveTo>
                        <a:pt x="87842" y="0"/>
                      </a:moveTo>
                      <a:lnTo>
                        <a:pt x="177800" y="0"/>
                      </a:lnTo>
                      <a:lnTo>
                        <a:pt x="177800" y="222250"/>
                      </a:lnTo>
                      <a:lnTo>
                        <a:pt x="87842" y="222250"/>
                      </a:lnTo>
                      <a:cubicBezTo>
                        <a:pt x="39328" y="222250"/>
                        <a:pt x="0" y="182922"/>
                        <a:pt x="0" y="134408"/>
                      </a:cubicBezTo>
                      <a:lnTo>
                        <a:pt x="0" y="87842"/>
                      </a:lnTo>
                      <a:cubicBezTo>
                        <a:pt x="0" y="39328"/>
                        <a:pt x="39328" y="0"/>
                        <a:pt x="8784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7A46C"/>
                    </a:gs>
                    <a:gs pos="74000">
                      <a:srgbClr val="F1E8C4"/>
                    </a:gs>
                    <a:gs pos="100000">
                      <a:srgbClr val="EFE5CB"/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l"/>
                  <a:endParaRPr lang="zh-CN" altLang="en-US" sz="1200" dirty="0"/>
                </a:p>
              </p:txBody>
            </p:sp>
          </p:grpSp>
        </p:grpSp>
        <p:sp>
          <p:nvSpPr>
            <p:cNvPr id="55" name="文本框 54"/>
            <p:cNvSpPr txBox="1"/>
            <p:nvPr/>
          </p:nvSpPr>
          <p:spPr>
            <a:xfrm>
              <a:off x="580202" y="1947722"/>
              <a:ext cx="1622134" cy="695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2400" b="1" dirty="0">
                  <a:solidFill>
                    <a:srgbClr val="E3E3E3"/>
                  </a:solidFill>
                  <a:latin typeface="+mn-ea"/>
                </a:rPr>
                <a:t>C1100</a:t>
              </a:r>
              <a:endParaRPr lang="zh-CN" altLang="en-US" sz="2400" b="1" dirty="0">
                <a:solidFill>
                  <a:srgbClr val="E3E3E3"/>
                </a:solidFill>
                <a:latin typeface="+mn-ea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98474" y="3976693"/>
            <a:ext cx="373380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 kern="100" dirty="0" err="1"/>
              <a:t>eMTC</a:t>
            </a:r>
            <a:r>
              <a:rPr lang="en-US" altLang="zh-CN" sz="1600" kern="100" dirty="0"/>
              <a:t>/NB-</a:t>
            </a:r>
            <a:r>
              <a:rPr lang="en-US" altLang="zh-CN" sz="1600" kern="100" dirty="0" err="1"/>
              <a:t>IoT</a:t>
            </a:r>
            <a:r>
              <a:rPr lang="en-US" altLang="zh-CN" sz="1600" kern="100" dirty="0"/>
              <a:t>/EGPRS </a:t>
            </a:r>
            <a:r>
              <a:rPr lang="zh-CN" altLang="en-US" sz="1600" kern="100" dirty="0"/>
              <a:t>蜂窝模块</a:t>
            </a:r>
            <a:endParaRPr lang="en-US" altLang="zh-CN" sz="1600" kern="0" dirty="0">
              <a:solidFill>
                <a:srgbClr val="1A1A1A"/>
              </a:solidFill>
              <a:latin typeface="Arial" panose="020B0604020202020204" pitchFamily="34" charset="0"/>
              <a:ea typeface="HalvettLigh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587750" y="1593953"/>
            <a:ext cx="1968500" cy="520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587750" y="1659799"/>
            <a:ext cx="1968500" cy="40011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b="1" kern="100" dirty="0">
                <a:solidFill>
                  <a:schemeClr val="bg1"/>
                </a:solidFill>
              </a:rPr>
              <a:t>网络支持</a:t>
            </a:r>
            <a:endParaRPr lang="en-US" altLang="zh-CN" sz="2000" b="1" kern="0" dirty="0">
              <a:solidFill>
                <a:schemeClr val="bg1"/>
              </a:solidFill>
              <a:latin typeface="Arial" panose="020B0604020202020204" pitchFamily="34" charset="0"/>
              <a:ea typeface="HalvettLigh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915479" y="1606821"/>
            <a:ext cx="6096000" cy="124649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eMTC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Band39@LTE-TDD/Band8@LTE-FDD;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NB-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Band5,Band8;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EGPRS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Band5,Band8;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87750" y="3081181"/>
            <a:ext cx="1968500" cy="520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3587750" y="3147027"/>
            <a:ext cx="1968500" cy="40011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b="1" kern="100" dirty="0">
                <a:solidFill>
                  <a:schemeClr val="bg1"/>
                </a:solidFill>
              </a:rPr>
              <a:t>数据支持</a:t>
            </a:r>
            <a:endParaRPr lang="en-US" altLang="zh-CN" sz="2000" b="1" kern="0" dirty="0">
              <a:solidFill>
                <a:schemeClr val="bg1"/>
              </a:solidFill>
              <a:latin typeface="Arial" panose="020B0604020202020204" pitchFamily="34" charset="0"/>
              <a:ea typeface="HalvettLigh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15479" y="3094049"/>
            <a:ext cx="6096000" cy="2015936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eMTC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FDD: 300Kbps(DL),375Kbps(UL)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TDD: 750Kbps(DL),200Kbps(UL)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支持Release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13 category M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NB-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30Kbps(DL),70Kbps(UL)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EGPRS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384Kbps(DL),160Kbps(UL)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87750" y="5305027"/>
            <a:ext cx="1968500" cy="520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/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587750" y="5370873"/>
            <a:ext cx="1968500" cy="40011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b="1" kern="100" dirty="0">
                <a:solidFill>
                  <a:schemeClr val="bg1"/>
                </a:solidFill>
              </a:rPr>
              <a:t>定位支持</a:t>
            </a:r>
            <a:endParaRPr lang="en-US" altLang="zh-CN" sz="2000" b="1" kern="0" dirty="0">
              <a:solidFill>
                <a:schemeClr val="bg1"/>
              </a:solidFill>
              <a:latin typeface="Arial" panose="020B0604020202020204" pitchFamily="34" charset="0"/>
              <a:ea typeface="HalvettLigh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15479" y="5317895"/>
            <a:ext cx="6096000" cy="86042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定位精度：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 5M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6a7966c3a3f80d1373ba839002ca2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28695" y="1474470"/>
            <a:ext cx="5205730" cy="520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20945" y="3559810"/>
            <a:ext cx="2394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NB</a:t>
            </a:r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85" y="4655185"/>
            <a:ext cx="3173095" cy="636905"/>
          </a:xfrm>
          <a:prstGeom prst="rect">
            <a:avLst/>
          </a:prstGeom>
        </p:spPr>
      </p:pic>
      <p:pic>
        <p:nvPicPr>
          <p:cNvPr id="7" name="图片 6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315200" y="2094865"/>
            <a:ext cx="3493135" cy="636905"/>
          </a:xfrm>
          <a:prstGeom prst="rect">
            <a:avLst/>
          </a:prstGeom>
        </p:spPr>
      </p:pic>
      <p:pic>
        <p:nvPicPr>
          <p:cNvPr id="8" name="图片 7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80135" y="4629785"/>
            <a:ext cx="3493135" cy="636905"/>
          </a:xfrm>
          <a:prstGeom prst="rect">
            <a:avLst/>
          </a:prstGeom>
        </p:spPr>
      </p:pic>
      <p:pic>
        <p:nvPicPr>
          <p:cNvPr id="9" name="图片 8" descr="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273175" y="2430780"/>
            <a:ext cx="3319780" cy="636905"/>
          </a:xfrm>
          <a:prstGeom prst="rect">
            <a:avLst/>
          </a:prstGeom>
        </p:spPr>
      </p:pic>
      <p:pic>
        <p:nvPicPr>
          <p:cNvPr id="10" name="图片 9" descr="945d901cb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940" y="1885950"/>
            <a:ext cx="619760" cy="621030"/>
          </a:xfrm>
          <a:prstGeom prst="rect">
            <a:avLst/>
          </a:prstGeom>
        </p:spPr>
      </p:pic>
      <p:pic>
        <p:nvPicPr>
          <p:cNvPr id="11" name="图片 10" descr="084372b7ecb7d1297e21e5de8687fa8b"/>
          <p:cNvPicPr>
            <a:picLocks noChangeAspect="1"/>
          </p:cNvPicPr>
          <p:nvPr/>
        </p:nvPicPr>
        <p:blipFill>
          <a:blip r:embed="rId4" cstate="print"/>
          <a:srcRect l="27217" t="15344" r="31164" b="22222"/>
          <a:stretch>
            <a:fillRect/>
          </a:stretch>
        </p:blipFill>
        <p:spPr>
          <a:xfrm>
            <a:off x="9694545" y="1464310"/>
            <a:ext cx="806450" cy="702945"/>
          </a:xfrm>
          <a:prstGeom prst="rect">
            <a:avLst/>
          </a:prstGeom>
        </p:spPr>
      </p:pic>
      <p:pic>
        <p:nvPicPr>
          <p:cNvPr id="12" name="图片 11" descr="烟感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5995" y="4545965"/>
            <a:ext cx="598805" cy="455930"/>
          </a:xfrm>
          <a:prstGeom prst="rect">
            <a:avLst/>
          </a:prstGeom>
        </p:spPr>
      </p:pic>
      <p:pic>
        <p:nvPicPr>
          <p:cNvPr id="13" name="图片 12" descr="照明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360" y="4376420"/>
            <a:ext cx="794385" cy="794385"/>
          </a:xfrm>
          <a:prstGeom prst="rect">
            <a:avLst/>
          </a:prstGeom>
        </p:spPr>
      </p:pic>
      <p:sp>
        <p:nvSpPr>
          <p:cNvPr id="25" name="Text Placeholder 38"/>
          <p:cNvSpPr txBox="1"/>
          <p:nvPr/>
        </p:nvSpPr>
        <p:spPr>
          <a:xfrm>
            <a:off x="794385" y="2230755"/>
            <a:ext cx="2505710" cy="36512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000" b="1" spc="-198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Medium"/>
                <a:sym typeface="+mn-ea"/>
              </a:rPr>
              <a:t>智能抄表</a:t>
            </a:r>
            <a:endParaRPr lang="zh-CN" altLang="en-US" sz="2000" b="1" spc="-198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Medium"/>
              <a:sym typeface="+mn-ea"/>
            </a:endParaRPr>
          </a:p>
        </p:txBody>
      </p:sp>
      <p:sp>
        <p:nvSpPr>
          <p:cNvPr id="14" name="Text Placeholder 38"/>
          <p:cNvSpPr txBox="1"/>
          <p:nvPr/>
        </p:nvSpPr>
        <p:spPr>
          <a:xfrm>
            <a:off x="683895" y="4789170"/>
            <a:ext cx="2505710" cy="36512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000" b="1" spc="-198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Medium"/>
                <a:sym typeface="+mn-ea"/>
              </a:rPr>
              <a:t>智能照明</a:t>
            </a:r>
            <a:endParaRPr lang="zh-CN" altLang="en-US" sz="2000" b="1" spc="-198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Medium"/>
              <a:sym typeface="+mn-ea"/>
            </a:endParaRPr>
          </a:p>
        </p:txBody>
      </p:sp>
      <p:sp>
        <p:nvSpPr>
          <p:cNvPr id="16" name="Text Placeholder 38"/>
          <p:cNvSpPr txBox="1"/>
          <p:nvPr/>
        </p:nvSpPr>
        <p:spPr>
          <a:xfrm>
            <a:off x="7336790" y="1860550"/>
            <a:ext cx="2505710" cy="36512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000" b="1" spc="-198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Medium"/>
                <a:sym typeface="+mn-ea"/>
              </a:rPr>
              <a:t>智能城市</a:t>
            </a:r>
            <a:endParaRPr lang="zh-CN" altLang="en-US" sz="2000" b="1" spc="-198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Medium"/>
              <a:sym typeface="+mn-ea"/>
            </a:endParaRPr>
          </a:p>
        </p:txBody>
      </p:sp>
      <p:sp>
        <p:nvSpPr>
          <p:cNvPr id="20" name="Text Placeholder 38"/>
          <p:cNvSpPr txBox="1"/>
          <p:nvPr/>
        </p:nvSpPr>
        <p:spPr>
          <a:xfrm>
            <a:off x="7315200" y="4751070"/>
            <a:ext cx="2505710" cy="36512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2000" b="1" spc="-198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tham Medium"/>
                <a:sym typeface="+mn-ea"/>
              </a:rPr>
              <a:t>智能家居</a:t>
            </a:r>
            <a:endParaRPr lang="zh-CN" altLang="en-US" sz="2000" b="1" spc="-198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tham Medium"/>
              <a:sym typeface="+mn-ea"/>
            </a:endParaRPr>
          </a:p>
        </p:txBody>
      </p:sp>
      <p:sp>
        <p:nvSpPr>
          <p:cNvPr id="26" name="Text Placeholder 65"/>
          <p:cNvSpPr txBox="1"/>
          <p:nvPr/>
        </p:nvSpPr>
        <p:spPr>
          <a:xfrm>
            <a:off x="1194435" y="2543175"/>
            <a:ext cx="2996565" cy="7797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水表、电表、天然气等能源行业应用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Text Placeholder 65"/>
          <p:cNvSpPr txBox="1"/>
          <p:nvPr/>
        </p:nvSpPr>
        <p:spPr>
          <a:xfrm>
            <a:off x="962660" y="5120005"/>
            <a:ext cx="3168650" cy="435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家庭照明、工业照明、商业照明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Text Placeholder 65"/>
          <p:cNvSpPr txBox="1"/>
          <p:nvPr/>
        </p:nvSpPr>
        <p:spPr>
          <a:xfrm>
            <a:off x="7811770" y="2230755"/>
            <a:ext cx="2996565" cy="7797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智能井盖、智慧停车、智能安防等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Text Placeholder 65"/>
          <p:cNvSpPr txBox="1"/>
          <p:nvPr/>
        </p:nvSpPr>
        <p:spPr>
          <a:xfrm>
            <a:off x="7955915" y="5120005"/>
            <a:ext cx="2996565" cy="7797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335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1pPr>
            <a:lvl2pPr marL="346075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8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2pPr>
            <a:lvl3pPr marL="517525" indent="-17145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•"/>
              <a:defRPr sz="16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3pPr>
            <a:lvl4pPr marL="690880" indent="-173355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–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4pPr>
            <a:lvl5pPr marL="854075" indent="-163830" algn="l" defTabSz="457200" rtl="0" eaLnBrk="1" latinLnBrk="0" hangingPunct="1">
              <a:lnSpc>
                <a:spcPct val="89000"/>
              </a:lnSpc>
              <a:spcBef>
                <a:spcPts val="1100"/>
              </a:spcBef>
              <a:buClrTx/>
              <a:buFont typeface="Arial" panose="020B0604020202020204"/>
              <a:buChar char="»"/>
              <a:defRPr sz="1400" b="0" i="0" kern="1200" spc="-20">
                <a:solidFill>
                  <a:schemeClr val="bg1"/>
                </a:solidFill>
                <a:latin typeface="Gotham Book"/>
                <a:ea typeface="+mn-ea"/>
                <a:cs typeface="Gotham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智能烟感、浸水报警、智能门铃等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dirty="0" err="1">
                <a:latin typeface="+mn-lt"/>
                <a:ea typeface="+mj-ea"/>
              </a:rPr>
              <a:t>NB</a:t>
            </a:r>
            <a:r>
              <a:rPr lang="zh-CN" altLang="en-US" sz="3200" dirty="0" err="1">
                <a:latin typeface="+mn-lt"/>
                <a:ea typeface="+mj-ea"/>
              </a:rPr>
              <a:t>模块行业应用</a:t>
            </a:r>
            <a:endParaRPr lang="zh-CN" altLang="en-US" sz="3200" dirty="0" err="1">
              <a:latin typeface="+mn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  <p:bldP spid="16" grpId="0"/>
      <p:bldP spid="20" grpId="0"/>
      <p:bldP spid="26" grpId="0"/>
      <p:bldP spid="21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868170"/>
            <a:ext cx="6362700" cy="4979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" y="2045970"/>
            <a:ext cx="26727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它不会说话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但科技可以告诉我们关于它的一切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用科技建起人与宠物的沟通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让养宠生活更简单、更科学、更快乐</a:t>
            </a:r>
            <a:endParaRPr lang="zh-CN" altLang="en-US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165" y="1347470"/>
            <a:ext cx="1113155" cy="1293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65" y="2990850"/>
            <a:ext cx="1113790" cy="129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980" y="1347470"/>
            <a:ext cx="1112520" cy="1292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980" y="2990850"/>
            <a:ext cx="1202055" cy="1294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61785" y="4965700"/>
            <a:ext cx="4672965" cy="10147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我们将智能科技与传统宠物用品相结合，以智能可穿戴设备与移动互联网为媒介，</a:t>
            </a:r>
            <a:endParaRPr lang="zh-CN" alt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深度整合用户数据，以数据指导科学养宠，给用户提供更高品质的服务和产品，</a:t>
            </a:r>
            <a:endParaRPr lang="zh-CN" alt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致力于让养宠生活更简单、更科学、更快乐。</a:t>
            </a:r>
            <a:endParaRPr lang="zh-CN" alt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dirty="0" err="1">
                <a:solidFill>
                  <a:schemeClr val="accent1"/>
                </a:solidFill>
                <a:latin typeface="+mn-lt"/>
                <a:ea typeface="+mj-ea"/>
              </a:rPr>
              <a:t>智慧宠物链</a:t>
            </a:r>
            <a:endParaRPr lang="zh-CN" altLang="en-US" sz="3200" dirty="0" err="1">
              <a:solidFill>
                <a:schemeClr val="accent1"/>
              </a:solidFill>
              <a:latin typeface="+mn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9820" r="9515"/>
          <a:stretch>
            <a:fillRect/>
          </a:stretch>
        </p:blipFill>
        <p:spPr>
          <a:xfrm>
            <a:off x="3980815" y="2032000"/>
            <a:ext cx="2680970" cy="4814570"/>
          </a:xfrm>
          <a:prstGeom prst="parallelogram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0126"/>
          <a:stretch>
            <a:fillRect/>
          </a:stretch>
        </p:blipFill>
        <p:spPr>
          <a:xfrm>
            <a:off x="-734695" y="2032000"/>
            <a:ext cx="2987040" cy="4814570"/>
          </a:xfrm>
          <a:prstGeom prst="parallelogram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10149" t="224" r="8907" b="-224"/>
          <a:stretch>
            <a:fillRect/>
          </a:stretch>
        </p:blipFill>
        <p:spPr>
          <a:xfrm>
            <a:off x="1760220" y="2042160"/>
            <a:ext cx="2689225" cy="4813300"/>
          </a:xfrm>
          <a:prstGeom prst="parallelogram">
            <a:avLst/>
          </a:prstGeom>
        </p:spPr>
      </p:pic>
      <p:sp>
        <p:nvSpPr>
          <p:cNvPr id="12" name="平行四边形 11"/>
          <p:cNvSpPr/>
          <p:nvPr/>
        </p:nvSpPr>
        <p:spPr>
          <a:xfrm>
            <a:off x="81280" y="6312535"/>
            <a:ext cx="1678940" cy="29781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/>
              <a:t>带他旅行时</a:t>
            </a:r>
            <a:endParaRPr lang="zh-CN" altLang="en-US" sz="1800"/>
          </a:p>
        </p:txBody>
      </p:sp>
      <p:sp>
        <p:nvSpPr>
          <p:cNvPr id="13" name="平行四边形 12"/>
          <p:cNvSpPr/>
          <p:nvPr/>
        </p:nvSpPr>
        <p:spPr>
          <a:xfrm>
            <a:off x="2301875" y="6312535"/>
            <a:ext cx="1678940" cy="29781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/>
              <a:t>外出遛狗时</a:t>
            </a:r>
            <a:endParaRPr lang="zh-CN" altLang="en-US" sz="1800"/>
          </a:p>
        </p:txBody>
      </p:sp>
      <p:sp>
        <p:nvSpPr>
          <p:cNvPr id="14" name="平行四边形 13"/>
          <p:cNvSpPr/>
          <p:nvPr/>
        </p:nvSpPr>
        <p:spPr>
          <a:xfrm>
            <a:off x="4512310" y="6312535"/>
            <a:ext cx="1678940" cy="29781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/>
              <a:t>狗狗发情时</a:t>
            </a:r>
            <a:endParaRPr lang="zh-CN" altLang="en-US" sz="1800"/>
          </a:p>
        </p:txBody>
      </p:sp>
      <p:sp>
        <p:nvSpPr>
          <p:cNvPr id="15" name="文本框 14"/>
          <p:cNvSpPr txBox="1"/>
          <p:nvPr/>
        </p:nvSpPr>
        <p:spPr>
          <a:xfrm>
            <a:off x="7808595" y="2259330"/>
            <a:ext cx="279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在养宠生活中∙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∙∙ ∙∙∙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63535" y="3258820"/>
            <a:ext cx="807085" cy="368300"/>
          </a:xfrm>
          <a:prstGeom prst="rect">
            <a:avLst/>
          </a:prstGeom>
          <a:noFill/>
          <a:ln cap="rnd">
            <a:solidFill>
              <a:schemeClr val="accent1"/>
            </a:solidFill>
            <a:miter lim="800000"/>
          </a:ln>
        </p:spPr>
        <p:txBody>
          <a:bodyPr wrap="square" rtlCol="0">
            <a:spAutoFit/>
          </a:bodyPr>
          <a:p>
            <a:pPr algn="ctr"/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意外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3535" y="3187700"/>
            <a:ext cx="17564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随时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都可能发生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一个转身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</a:t>
            </a: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就可能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离你而去</a:t>
            </a:r>
            <a:endParaRPr lang="zh-CN" altLang="en-US" sz="1800" dirty="0" smtClean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dirty="0" err="1">
                <a:latin typeface="+mn-lt"/>
                <a:ea typeface="+mj-ea"/>
              </a:rPr>
              <a:t>解决外出烦恼 防止意外发生</a:t>
            </a:r>
            <a:endParaRPr lang="zh-CN" altLang="en-US" sz="3200" dirty="0" err="1">
              <a:latin typeface="+mn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4535" y="1047750"/>
            <a:ext cx="4528820" cy="5299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5120005"/>
            <a:ext cx="6851015" cy="1722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3482975"/>
            <a:ext cx="1394460" cy="1280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9450" y="3611245"/>
            <a:ext cx="353377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随意设置选择电子围栏区域与范围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当TA离开你设定的电子围栏时，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APP自动发送警报，把隐患消灭于萌芽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450" y="2901315"/>
            <a:ext cx="2805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电子围栏区域报警</a:t>
            </a:r>
            <a:endParaRPr lang="zh-CN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450" y="125920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rgbClr val="7F7F7F"/>
                </a:solidFill>
                <a:latin typeface="全新硬笔行书简" panose="02010600040101010101" charset="-122"/>
                <a:ea typeface="全新硬笔行书简" panose="02010600040101010101" charset="-122"/>
                <a:cs typeface="Arial" panose="020B0604020202020204" pitchFamily="34" charset="0"/>
              </a:rPr>
              <a:t>狗狗跑远怎么办？</a:t>
            </a:r>
            <a:endParaRPr lang="zh-CN" altLang="en-US" dirty="0" smtClean="0">
              <a:solidFill>
                <a:srgbClr val="7F7F7F"/>
              </a:solidFill>
              <a:latin typeface="全新硬笔行书简" panose="02010600040101010101" charset="-122"/>
              <a:ea typeface="全新硬笔行书简" panose="0201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novoTemplate-16x9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novo Master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LenovoTemplate-16x9</Template>
  <TotalTime>0</TotalTime>
  <Words>2192</Words>
  <Application>WPS 演示</Application>
  <PresentationFormat>自定义</PresentationFormat>
  <Paragraphs>316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</vt:lpstr>
      <vt:lpstr>黑体</vt:lpstr>
      <vt:lpstr>Open Sans Light</vt:lpstr>
      <vt:lpstr>Aparajita</vt:lpstr>
      <vt:lpstr>Open Sans</vt:lpstr>
      <vt:lpstr>HalvettLight</vt:lpstr>
      <vt:lpstr>Times New Roman</vt:lpstr>
      <vt:lpstr>Gotham Book</vt:lpstr>
      <vt:lpstr>Gotham Medium</vt:lpstr>
      <vt:lpstr>全新硬笔行书简</vt:lpstr>
      <vt:lpstr>Calibri</vt:lpstr>
      <vt:lpstr>Gill Sans</vt:lpstr>
      <vt:lpstr>Open Sans Light</vt:lpstr>
      <vt:lpstr>ヒラギノ角ゴ ProN W3</vt:lpstr>
      <vt:lpstr>Arial Unicode MS</vt:lpstr>
      <vt:lpstr>AMGDT</vt:lpstr>
      <vt:lpstr>Yu Gothic UI Light</vt:lpstr>
      <vt:lpstr>Segoe Print</vt:lpstr>
      <vt:lpstr>LenovoTemplate-16x9</vt:lpstr>
      <vt:lpstr>Lenovo Master</vt:lpstr>
      <vt:lpstr>智慧宠物链</vt:lpstr>
      <vt:lpstr>联想懂的通信-Lenovo Connect</vt:lpstr>
      <vt:lpstr>PowerPoint 演示文稿</vt:lpstr>
      <vt:lpstr>ThinkIoT连接服务—智联硬件</vt:lpstr>
      <vt:lpstr>C1100——eMTC/NB-IoT/EGPRS 蜂窝模块</vt:lpstr>
      <vt:lpstr>NB模块行业应用</vt:lpstr>
      <vt:lpstr>智慧宠物链</vt:lpstr>
      <vt:lpstr>解决外出烦恼 防止意外发生</vt:lpstr>
      <vt:lpstr>PowerPoint 演示文稿</vt:lpstr>
      <vt:lpstr>PowerPoint 演示文稿</vt:lpstr>
      <vt:lpstr>PowerPoint 演示文稿</vt:lpstr>
      <vt:lpstr>宠物链综合运营平台</vt:lpstr>
      <vt:lpstr>PowerPoint 演示文稿</vt:lpstr>
    </vt:vector>
  </TitlesOfParts>
  <Company>Lenovo.com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Two Lines Maximum</dc:title>
  <dc:creator>Haiyang HY1 Xing</dc:creator>
  <cp:lastModifiedBy>Jet17</cp:lastModifiedBy>
  <cp:revision>737</cp:revision>
  <dcterms:created xsi:type="dcterms:W3CDTF">2017-02-13T02:17:00Z</dcterms:created>
  <dcterms:modified xsi:type="dcterms:W3CDTF">2018-10-29T08:06:13Z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